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1" r:id="rId2"/>
    <p:sldId id="274" r:id="rId3"/>
    <p:sldId id="272" r:id="rId4"/>
    <p:sldId id="281" r:id="rId5"/>
    <p:sldId id="282" r:id="rId6"/>
    <p:sldId id="279" r:id="rId7"/>
    <p:sldId id="280" r:id="rId8"/>
    <p:sldId id="277" r:id="rId9"/>
    <p:sldId id="278" r:id="rId10"/>
    <p:sldId id="273" r:id="rId11"/>
    <p:sldId id="276" r:id="rId12"/>
    <p:sldId id="275" r:id="rId13"/>
    <p:sldId id="256" r:id="rId14"/>
    <p:sldId id="257" r:id="rId15"/>
    <p:sldId id="258" r:id="rId16"/>
    <p:sldId id="260" r:id="rId17"/>
    <p:sldId id="261" r:id="rId18"/>
    <p:sldId id="262" r:id="rId19"/>
    <p:sldId id="263" r:id="rId20"/>
    <p:sldId id="265" r:id="rId21"/>
    <p:sldId id="264" r:id="rId22"/>
    <p:sldId id="268" r:id="rId23"/>
    <p:sldId id="269" r:id="rId24"/>
    <p:sldId id="270" r:id="rId25"/>
    <p:sldId id="26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09" autoAdjust="0"/>
    <p:restoredTop sz="94660"/>
  </p:normalViewPr>
  <p:slideViewPr>
    <p:cSldViewPr snapToGrid="0">
      <p:cViewPr varScale="1">
        <p:scale>
          <a:sx n="82" d="100"/>
          <a:sy n="82"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6/7/2022</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915149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06782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95232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4160543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HYC Junior Sailing </a:t>
            </a:r>
            <a:r>
              <a:rPr lang="en-US" dirty="0" smtClean="0"/>
              <a:t>2022</a:t>
            </a:r>
            <a:endParaRPr lang="en-US" dirty="0"/>
          </a:p>
        </p:txBody>
      </p:sp>
      <p:sp>
        <p:nvSpPr>
          <p:cNvPr id="3" name="Subtitle 2"/>
          <p:cNvSpPr>
            <a:spLocks noGrp="1"/>
          </p:cNvSpPr>
          <p:nvPr>
            <p:ph type="subTitle" idx="1"/>
          </p:nvPr>
        </p:nvSpPr>
        <p:spPr/>
        <p:txBody>
          <a:bodyPr>
            <a:normAutofit fontScale="92500" lnSpcReduction="20000"/>
          </a:bodyPr>
          <a:lstStyle/>
          <a:p>
            <a:r>
              <a:rPr lang="en-US" sz="3600" dirty="0">
                <a:solidFill>
                  <a:schemeClr val="tx1"/>
                </a:solidFill>
              </a:rPr>
              <a:t>Safety – Fun </a:t>
            </a:r>
            <a:r>
              <a:rPr lang="en-US" sz="3600" dirty="0" smtClean="0">
                <a:solidFill>
                  <a:schemeClr val="tx1"/>
                </a:solidFill>
              </a:rPr>
              <a:t>– Learning</a:t>
            </a:r>
          </a:p>
          <a:p>
            <a:r>
              <a:rPr lang="en-US" sz="3600" dirty="0" smtClean="0">
                <a:solidFill>
                  <a:schemeClr val="tx1"/>
                </a:solidFill>
              </a:rPr>
              <a:t>Our mission is to provide the best sailing instruction in a safe, fun environment</a:t>
            </a:r>
            <a:endParaRPr lang="en-US" sz="3600" dirty="0">
              <a:solidFill>
                <a:schemeClr val="tx1"/>
              </a:solidFill>
            </a:endParaRPr>
          </a:p>
        </p:txBody>
      </p:sp>
    </p:spTree>
    <p:extLst>
      <p:ext uri="{BB962C8B-B14F-4D97-AF65-F5344CB8AC3E}">
        <p14:creationId xmlns:p14="http://schemas.microsoft.com/office/powerpoint/2010/main" val="2497907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156" y="3882025"/>
            <a:ext cx="8534400" cy="1507067"/>
          </a:xfrm>
        </p:spPr>
        <p:txBody>
          <a:bodyPr>
            <a:normAutofit fontScale="90000"/>
          </a:bodyPr>
          <a:lstStyle/>
          <a:p>
            <a:r>
              <a:rPr lang="en-US" cap="none" dirty="0"/>
              <a:t>HYC will follow all CDC and NYS Health Guidelines.  There may be changes and updates</a:t>
            </a:r>
            <a:br>
              <a:rPr lang="en-US" cap="none" dirty="0"/>
            </a:br>
            <a:r>
              <a:rPr lang="en-US" cap="none" dirty="0"/>
              <a:t/>
            </a:r>
            <a:br>
              <a:rPr lang="en-US" cap="none" dirty="0"/>
            </a:br>
            <a:r>
              <a:rPr lang="en-US" cap="none" dirty="0"/>
              <a:t>No face coverings </a:t>
            </a:r>
            <a:r>
              <a:rPr lang="en-US" cap="none" dirty="0" smtClean="0"/>
              <a:t>are required</a:t>
            </a:r>
            <a:r>
              <a:rPr lang="en-US" cap="none" dirty="0"/>
              <a:t/>
            </a:r>
            <a:br>
              <a:rPr lang="en-US" cap="none" dirty="0"/>
            </a:br>
            <a:r>
              <a:rPr lang="en-US" cap="none" dirty="0"/>
              <a:t/>
            </a:r>
            <a:br>
              <a:rPr lang="en-US" cap="none" dirty="0"/>
            </a:br>
            <a:r>
              <a:rPr lang="en-US" cap="none" dirty="0"/>
              <a:t>No indoor activities</a:t>
            </a:r>
            <a:br>
              <a:rPr lang="en-US" cap="none" dirty="0"/>
            </a:br>
            <a:r>
              <a:rPr lang="en-US" cap="none" dirty="0"/>
              <a:t/>
            </a:r>
            <a:br>
              <a:rPr lang="en-US" cap="none" dirty="0"/>
            </a:br>
            <a:endParaRPr lang="en-US" cap="none" dirty="0"/>
          </a:p>
        </p:txBody>
      </p:sp>
      <p:sp>
        <p:nvSpPr>
          <p:cNvPr id="3" name="Content Placeholder 2"/>
          <p:cNvSpPr>
            <a:spLocks noGrp="1"/>
          </p:cNvSpPr>
          <p:nvPr>
            <p:ph idx="1"/>
          </p:nvPr>
        </p:nvSpPr>
        <p:spPr>
          <a:xfrm>
            <a:off x="684212" y="441102"/>
            <a:ext cx="8534400" cy="1271789"/>
          </a:xfrm>
        </p:spPr>
        <p:txBody>
          <a:bodyPr>
            <a:normAutofit/>
          </a:bodyPr>
          <a:lstStyle/>
          <a:p>
            <a:r>
              <a:rPr lang="en-US" sz="6600" dirty="0">
                <a:solidFill>
                  <a:schemeClr val="tx1"/>
                </a:solidFill>
              </a:rPr>
              <a:t> Safety</a:t>
            </a:r>
          </a:p>
        </p:txBody>
      </p:sp>
    </p:spTree>
    <p:extLst>
      <p:ext uri="{BB962C8B-B14F-4D97-AF65-F5344CB8AC3E}">
        <p14:creationId xmlns:p14="http://schemas.microsoft.com/office/powerpoint/2010/main" val="17125602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38" y="2965758"/>
            <a:ext cx="8534400" cy="1507067"/>
          </a:xfrm>
        </p:spPr>
        <p:txBody>
          <a:bodyPr>
            <a:normAutofit fontScale="90000"/>
          </a:bodyPr>
          <a:lstStyle/>
          <a:p>
            <a:r>
              <a:rPr lang="en-US" cap="none" dirty="0"/>
              <a:t/>
            </a:r>
            <a:br>
              <a:rPr lang="en-US" cap="none" dirty="0"/>
            </a:br>
            <a:r>
              <a:rPr lang="en-US" cap="none" dirty="0"/>
              <a:t/>
            </a:r>
            <a:br>
              <a:rPr lang="en-US" cap="none" dirty="0"/>
            </a:br>
            <a:r>
              <a:rPr lang="en-US" cap="none" dirty="0"/>
              <a:t>Limit on launches:  6 sailors</a:t>
            </a:r>
            <a:br>
              <a:rPr lang="en-US" cap="none" dirty="0"/>
            </a:br>
            <a:r>
              <a:rPr lang="en-US" cap="none" dirty="0"/>
              <a:t/>
            </a:r>
            <a:br>
              <a:rPr lang="en-US" cap="none" dirty="0"/>
            </a:br>
            <a:r>
              <a:rPr lang="en-US" cap="none" dirty="0"/>
              <a:t>Small groups stay together</a:t>
            </a:r>
            <a:br>
              <a:rPr lang="en-US" cap="none" dirty="0"/>
            </a:br>
            <a:r>
              <a:rPr lang="en-US" cap="none" dirty="0"/>
              <a:t/>
            </a:r>
            <a:br>
              <a:rPr lang="en-US" cap="none" dirty="0"/>
            </a:br>
            <a:r>
              <a:rPr lang="en-US" cap="none" dirty="0"/>
              <a:t>All sailors arrival and pickup times: </a:t>
            </a:r>
            <a:br>
              <a:rPr lang="en-US" cap="none" dirty="0"/>
            </a:br>
            <a:r>
              <a:rPr lang="en-US" cap="none" dirty="0"/>
              <a:t>9 am - 4 pm</a:t>
            </a:r>
            <a:br>
              <a:rPr lang="en-US" cap="none" dirty="0"/>
            </a:br>
            <a:r>
              <a:rPr lang="en-US" cap="none" dirty="0"/>
              <a:t/>
            </a:r>
            <a:br>
              <a:rPr lang="en-US" cap="none" dirty="0"/>
            </a:br>
            <a:r>
              <a:rPr lang="en-US" cap="none" dirty="0"/>
              <a:t>Each sailor has their own boat</a:t>
            </a:r>
            <a:br>
              <a:rPr lang="en-US" cap="none" dirty="0"/>
            </a:br>
            <a:r>
              <a:rPr lang="en-US" cap="none" dirty="0"/>
              <a:t/>
            </a:r>
            <a:br>
              <a:rPr lang="en-US" cap="none" dirty="0"/>
            </a:br>
            <a:r>
              <a:rPr lang="en-US" cap="none" dirty="0"/>
              <a:t/>
            </a:r>
            <a:br>
              <a:rPr lang="en-US" cap="none" dirty="0"/>
            </a:br>
            <a:r>
              <a:rPr lang="en-US" cap="none" dirty="0"/>
              <a:t/>
            </a:r>
            <a:br>
              <a:rPr lang="en-US" cap="none" dirty="0"/>
            </a:br>
            <a:endParaRPr lang="en-US" cap="none" dirty="0"/>
          </a:p>
        </p:txBody>
      </p:sp>
    </p:spTree>
    <p:extLst>
      <p:ext uri="{BB962C8B-B14F-4D97-AF65-F5344CB8AC3E}">
        <p14:creationId xmlns:p14="http://schemas.microsoft.com/office/powerpoint/2010/main" val="3745378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982" y="2594697"/>
            <a:ext cx="8534400" cy="1507067"/>
          </a:xfrm>
        </p:spPr>
        <p:txBody>
          <a:bodyPr>
            <a:normAutofit fontScale="90000"/>
          </a:bodyPr>
          <a:lstStyle/>
          <a:p>
            <a:r>
              <a:rPr lang="en-US" cap="none" dirty="0"/>
              <a:t/>
            </a:r>
            <a:br>
              <a:rPr lang="en-US" cap="none" dirty="0"/>
            </a:br>
            <a:r>
              <a:rPr lang="en-US" cap="none" dirty="0" err="1"/>
              <a:t>Feva</a:t>
            </a:r>
            <a:r>
              <a:rPr lang="en-US" cap="none" dirty="0"/>
              <a:t> sailors team up and stay together</a:t>
            </a:r>
            <a:br>
              <a:rPr lang="en-US" cap="none" dirty="0"/>
            </a:br>
            <a:r>
              <a:rPr lang="en-US" cap="none" dirty="0"/>
              <a:t/>
            </a:r>
            <a:br>
              <a:rPr lang="en-US" cap="none" dirty="0"/>
            </a:br>
            <a:r>
              <a:rPr lang="en-US" cap="none" dirty="0"/>
              <a:t>Lunch: </a:t>
            </a:r>
            <a:r>
              <a:rPr lang="en-US" cap="none" dirty="0" smtClean="0"/>
              <a:t> Pre-packaged</a:t>
            </a:r>
            <a:r>
              <a:rPr lang="en-US" cap="none" dirty="0"/>
              <a:t>, regular or vegetarian</a:t>
            </a:r>
            <a:br>
              <a:rPr lang="en-US" cap="none" dirty="0"/>
            </a:br>
            <a:r>
              <a:rPr lang="en-US" cap="none" dirty="0"/>
              <a:t/>
            </a:r>
            <a:br>
              <a:rPr lang="en-US" cap="none" dirty="0"/>
            </a:br>
            <a:r>
              <a:rPr lang="en-US" cap="none" dirty="0"/>
              <a:t>Small groups</a:t>
            </a:r>
            <a:br>
              <a:rPr lang="en-US" cap="none" dirty="0"/>
            </a:br>
            <a:r>
              <a:rPr lang="en-US" cap="none" dirty="0"/>
              <a:t/>
            </a:r>
            <a:br>
              <a:rPr lang="en-US" cap="none" dirty="0"/>
            </a:br>
            <a:r>
              <a:rPr lang="en-US" cap="none" dirty="0"/>
              <a:t>Pool</a:t>
            </a:r>
            <a:r>
              <a:rPr lang="en-US" cap="none" dirty="0" smtClean="0"/>
              <a:t>:  After lunch, other club members may be using the pool</a:t>
            </a:r>
            <a:r>
              <a:rPr lang="en-US" cap="none" dirty="0"/>
              <a:t/>
            </a:r>
            <a:br>
              <a:rPr lang="en-US" cap="none" dirty="0"/>
            </a:br>
            <a:r>
              <a:rPr lang="en-US" cap="none" dirty="0"/>
              <a:t/>
            </a:r>
            <a:br>
              <a:rPr lang="en-US" cap="none" dirty="0"/>
            </a:br>
            <a:r>
              <a:rPr lang="en-US" cap="none" dirty="0"/>
              <a:t/>
            </a:r>
            <a:br>
              <a:rPr lang="en-US" cap="none" dirty="0"/>
            </a:br>
            <a:r>
              <a:rPr lang="en-US" cap="none" dirty="0"/>
              <a:t/>
            </a:r>
            <a:br>
              <a:rPr lang="en-US" cap="none" dirty="0"/>
            </a:br>
            <a:endParaRPr lang="en-US" cap="none" dirty="0"/>
          </a:p>
        </p:txBody>
      </p:sp>
    </p:spTree>
    <p:extLst>
      <p:ext uri="{BB962C8B-B14F-4D97-AF65-F5344CB8AC3E}">
        <p14:creationId xmlns:p14="http://schemas.microsoft.com/office/powerpoint/2010/main" val="615226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92" y="1942914"/>
            <a:ext cx="8534400" cy="1507067"/>
          </a:xfrm>
        </p:spPr>
        <p:txBody>
          <a:bodyPr>
            <a:normAutofit fontScale="90000"/>
          </a:bodyPr>
          <a:lstStyle/>
          <a:p>
            <a:r>
              <a:rPr lang="en-US" cap="none" dirty="0"/>
              <a:t/>
            </a:r>
            <a:br>
              <a:rPr lang="en-US" cap="none" dirty="0"/>
            </a:br>
            <a:r>
              <a:rPr lang="en-US" cap="none" dirty="0"/>
              <a:t/>
            </a:r>
            <a:br>
              <a:rPr lang="en-US" cap="none" dirty="0"/>
            </a:br>
            <a:r>
              <a:rPr lang="en-US" cap="none" dirty="0"/>
              <a:t/>
            </a:r>
            <a:br>
              <a:rPr lang="en-US" cap="none" dirty="0"/>
            </a:br>
            <a:r>
              <a:rPr lang="en-US" cap="none" dirty="0" smtClean="0"/>
              <a:t>Do not send sailors if they don’t feel well, call the office at (914) 636-6300 if your child is not attending</a:t>
            </a:r>
            <a:r>
              <a:rPr lang="en-US" cap="none" dirty="0"/>
              <a:t/>
            </a:r>
            <a:br>
              <a:rPr lang="en-US" cap="none" dirty="0"/>
            </a:br>
            <a:r>
              <a:rPr lang="en-US" cap="none" dirty="0"/>
              <a:t/>
            </a:r>
            <a:br>
              <a:rPr lang="en-US" cap="none" dirty="0"/>
            </a:br>
            <a:r>
              <a:rPr lang="en-US" cap="none" dirty="0"/>
              <a:t>Anyone with a temperature higher than 100 F will be sent home</a:t>
            </a:r>
            <a:br>
              <a:rPr lang="en-US" cap="none" dirty="0"/>
            </a:br>
            <a:r>
              <a:rPr lang="en-US" cap="none" dirty="0"/>
              <a:t/>
            </a:r>
            <a:br>
              <a:rPr lang="en-US" cap="none" dirty="0"/>
            </a:br>
            <a:r>
              <a:rPr lang="en-US" cap="none" dirty="0" smtClean="0"/>
              <a:t>Other safety measures:  All coaches are CPR/First Aid certified.</a:t>
            </a:r>
            <a:br>
              <a:rPr lang="en-US" cap="none" dirty="0" smtClean="0"/>
            </a:br>
            <a:r>
              <a:rPr lang="en-US" cap="none" dirty="0" smtClean="0"/>
              <a:t>If your child receives treatment for minor scrapes and injuries, you will be notified</a:t>
            </a:r>
            <a:br>
              <a:rPr lang="en-US" cap="none" dirty="0" smtClean="0"/>
            </a:br>
            <a:endParaRPr lang="en-US" cap="none" dirty="0"/>
          </a:p>
        </p:txBody>
      </p:sp>
    </p:spTree>
    <p:extLst>
      <p:ext uri="{BB962C8B-B14F-4D97-AF65-F5344CB8AC3E}">
        <p14:creationId xmlns:p14="http://schemas.microsoft.com/office/powerpoint/2010/main" val="32714035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31" y="2658532"/>
            <a:ext cx="8534400" cy="1507067"/>
          </a:xfrm>
        </p:spPr>
        <p:txBody>
          <a:bodyPr>
            <a:normAutofit fontScale="90000"/>
          </a:bodyPr>
          <a:lstStyle/>
          <a:p>
            <a:r>
              <a:rPr lang="en-US" cap="none" dirty="0"/>
              <a:t>The HYC safety plan is available on our website</a:t>
            </a:r>
            <a:br>
              <a:rPr lang="en-US" cap="none" dirty="0"/>
            </a:br>
            <a:r>
              <a:rPr lang="en-US" cap="none" dirty="0"/>
              <a:t/>
            </a:r>
            <a:br>
              <a:rPr lang="en-US" cap="none" dirty="0"/>
            </a:br>
            <a:r>
              <a:rPr lang="en-US" cap="none" dirty="0"/>
              <a:t>In case of inclement weather, </a:t>
            </a:r>
            <a:r>
              <a:rPr lang="en-US" cap="none" dirty="0" smtClean="0"/>
              <a:t>including named storms, the </a:t>
            </a:r>
            <a:r>
              <a:rPr lang="en-US" cap="none" dirty="0"/>
              <a:t>program may be cancelled for the day</a:t>
            </a:r>
            <a:br>
              <a:rPr lang="en-US" cap="none" dirty="0"/>
            </a:br>
            <a:r>
              <a:rPr lang="en-US" cap="none" dirty="0"/>
              <a:t/>
            </a:r>
            <a:br>
              <a:rPr lang="en-US" cap="none" dirty="0"/>
            </a:br>
            <a:r>
              <a:rPr lang="en-US" cap="none" dirty="0"/>
              <a:t>We have a zero tolerance policy for bullying.</a:t>
            </a:r>
            <a:br>
              <a:rPr lang="en-US" cap="none" dirty="0"/>
            </a:br>
            <a:endParaRPr lang="en-US" cap="none" dirty="0"/>
          </a:p>
        </p:txBody>
      </p:sp>
    </p:spTree>
    <p:extLst>
      <p:ext uri="{BB962C8B-B14F-4D97-AF65-F5344CB8AC3E}">
        <p14:creationId xmlns:p14="http://schemas.microsoft.com/office/powerpoint/2010/main" val="3354616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126" y="2599818"/>
            <a:ext cx="8534400" cy="1507067"/>
          </a:xfrm>
        </p:spPr>
        <p:txBody>
          <a:bodyPr>
            <a:normAutofit fontScale="90000"/>
          </a:bodyPr>
          <a:lstStyle/>
          <a:p>
            <a:r>
              <a:rPr lang="en-US" cap="none" dirty="0"/>
              <a:t>Life Jacket</a:t>
            </a:r>
            <a:br>
              <a:rPr lang="en-US" cap="none" dirty="0"/>
            </a:br>
            <a:r>
              <a:rPr lang="en-US" cap="none" dirty="0"/>
              <a:t> </a:t>
            </a:r>
            <a:br>
              <a:rPr lang="en-US" cap="none" dirty="0"/>
            </a:br>
            <a:r>
              <a:rPr lang="en-US" cap="none" dirty="0"/>
              <a:t/>
            </a:r>
            <a:br>
              <a:rPr lang="en-US" cap="none" dirty="0"/>
            </a:br>
            <a:r>
              <a:rPr lang="en-US" cap="none" dirty="0"/>
              <a:t/>
            </a:r>
            <a:br>
              <a:rPr lang="en-US" cap="none" dirty="0"/>
            </a:br>
            <a:r>
              <a:rPr lang="en-US" cap="none" dirty="0"/>
              <a:t/>
            </a:r>
            <a:br>
              <a:rPr lang="en-US" cap="none" dirty="0"/>
            </a:br>
            <a:endParaRPr lang="en-US" cap="none" dirty="0"/>
          </a:p>
        </p:txBody>
      </p:sp>
      <p:sp>
        <p:nvSpPr>
          <p:cNvPr id="3" name="Content Placeholder 2"/>
          <p:cNvSpPr>
            <a:spLocks noGrp="1"/>
          </p:cNvSpPr>
          <p:nvPr>
            <p:ph idx="1"/>
          </p:nvPr>
        </p:nvSpPr>
        <p:spPr>
          <a:xfrm>
            <a:off x="684212" y="441102"/>
            <a:ext cx="8534400" cy="1271789"/>
          </a:xfrm>
        </p:spPr>
        <p:txBody>
          <a:bodyPr>
            <a:normAutofit/>
          </a:bodyPr>
          <a:lstStyle/>
          <a:p>
            <a:r>
              <a:rPr lang="en-US" sz="6600" dirty="0">
                <a:solidFill>
                  <a:schemeClr val="tx1"/>
                </a:solidFill>
              </a:rPr>
              <a:t> </a:t>
            </a:r>
            <a:r>
              <a:rPr lang="en-US" sz="5400" dirty="0">
                <a:solidFill>
                  <a:schemeClr val="tx1"/>
                </a:solidFill>
              </a:rPr>
              <a:t>What to bring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2" y="2683449"/>
            <a:ext cx="1866900" cy="1866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684212" y="4800629"/>
            <a:ext cx="7725692" cy="1569660"/>
          </a:xfrm>
          <a:prstGeom prst="rect">
            <a:avLst/>
          </a:prstGeom>
          <a:noFill/>
        </p:spPr>
        <p:txBody>
          <a:bodyPr wrap="square" rtlCol="0">
            <a:spAutoFit/>
          </a:bodyPr>
          <a:lstStyle/>
          <a:p>
            <a:r>
              <a:rPr lang="en-US" sz="3200" dirty="0"/>
              <a:t>Coast Guard approved type III</a:t>
            </a:r>
          </a:p>
          <a:p>
            <a:r>
              <a:rPr lang="en-US" sz="3200" dirty="0"/>
              <a:t>Available at </a:t>
            </a:r>
            <a:r>
              <a:rPr lang="en-US" sz="3200" dirty="0">
                <a:solidFill>
                  <a:schemeClr val="tx2">
                    <a:lumMod val="60000"/>
                    <a:lumOff val="40000"/>
                  </a:schemeClr>
                </a:solidFill>
              </a:rPr>
              <a:t>www</a:t>
            </a:r>
            <a:r>
              <a:rPr lang="en-US" sz="3200" dirty="0"/>
              <a:t>.</a:t>
            </a:r>
            <a:r>
              <a:rPr lang="en-US" sz="3200" dirty="0">
                <a:solidFill>
                  <a:schemeClr val="tx2">
                    <a:lumMod val="60000"/>
                    <a:lumOff val="40000"/>
                  </a:schemeClr>
                </a:solidFill>
              </a:rPr>
              <a:t>landfallnavigation.com</a:t>
            </a:r>
          </a:p>
        </p:txBody>
      </p:sp>
    </p:spTree>
    <p:extLst>
      <p:ext uri="{BB962C8B-B14F-4D97-AF65-F5344CB8AC3E}">
        <p14:creationId xmlns:p14="http://schemas.microsoft.com/office/powerpoint/2010/main" val="30295729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16827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33" y="3521417"/>
            <a:ext cx="8534400" cy="1507067"/>
          </a:xfrm>
        </p:spPr>
        <p:txBody>
          <a:bodyPr>
            <a:normAutofit fontScale="90000"/>
          </a:bodyPr>
          <a:lstStyle/>
          <a:p>
            <a:r>
              <a:rPr lang="en-US" cap="none" dirty="0"/>
              <a:t/>
            </a:r>
            <a:br>
              <a:rPr lang="en-US" cap="none" dirty="0"/>
            </a:br>
            <a:r>
              <a:rPr lang="en-US" cap="none" dirty="0"/>
              <a:t>Water bottle</a:t>
            </a:r>
            <a:br>
              <a:rPr lang="en-US" cap="none" dirty="0"/>
            </a:br>
            <a:r>
              <a:rPr lang="en-US" cap="none" dirty="0"/>
              <a:t>Lotion applied at home</a:t>
            </a:r>
            <a:br>
              <a:rPr lang="en-US" cap="none" dirty="0"/>
            </a:br>
            <a:r>
              <a:rPr lang="en-US" cap="none" dirty="0"/>
              <a:t>Extra lotion for after lunch (no aerosol)</a:t>
            </a:r>
            <a:br>
              <a:rPr lang="en-US" cap="none" dirty="0"/>
            </a:br>
            <a:r>
              <a:rPr lang="en-US" cap="none" dirty="0"/>
              <a:t>Towel and bathing suit</a:t>
            </a:r>
            <a:br>
              <a:rPr lang="en-US" cap="none" dirty="0"/>
            </a:br>
            <a:r>
              <a:rPr lang="en-US" cap="none" dirty="0"/>
              <a:t>Ice cream money</a:t>
            </a:r>
            <a:br>
              <a:rPr lang="en-US" cap="none" dirty="0"/>
            </a:br>
            <a:r>
              <a:rPr lang="en-US" cap="none" dirty="0"/>
              <a:t>Hat</a:t>
            </a:r>
            <a:br>
              <a:rPr lang="en-US" cap="none" dirty="0"/>
            </a:br>
            <a:r>
              <a:rPr lang="en-US" cap="none" dirty="0"/>
              <a:t>Sunglasses</a:t>
            </a:r>
            <a:br>
              <a:rPr lang="en-US" cap="none" dirty="0"/>
            </a:br>
            <a:r>
              <a:rPr lang="en-US" cap="none" dirty="0"/>
              <a:t>Closed toe shoes (water shoes, crocks, sneakers</a:t>
            </a:r>
            <a:r>
              <a:rPr lang="en-US" cap="none" dirty="0" smtClean="0"/>
              <a:t>)</a:t>
            </a:r>
            <a:br>
              <a:rPr lang="en-US" cap="none" dirty="0" smtClean="0"/>
            </a:br>
            <a:r>
              <a:rPr lang="en-US" cap="none" dirty="0" smtClean="0"/>
              <a:t>All personal items have to be labeled</a:t>
            </a:r>
            <a:r>
              <a:rPr lang="en-US" cap="none" dirty="0"/>
              <a:t/>
            </a:r>
            <a:br>
              <a:rPr lang="en-US" cap="none" dirty="0"/>
            </a:br>
            <a:r>
              <a:rPr lang="en-US" cap="none" dirty="0"/>
              <a:t/>
            </a:r>
            <a:br>
              <a:rPr lang="en-US" cap="none" dirty="0"/>
            </a:br>
            <a:r>
              <a:rPr lang="en-US" cap="none" dirty="0"/>
              <a:t/>
            </a:r>
            <a:br>
              <a:rPr lang="en-US" cap="none" dirty="0"/>
            </a:br>
            <a:r>
              <a:rPr lang="en-US" cap="none" dirty="0"/>
              <a:t/>
            </a:r>
            <a:br>
              <a:rPr lang="en-US" cap="none" dirty="0"/>
            </a:br>
            <a:endParaRPr lang="en-US" cap="none" dirty="0"/>
          </a:p>
        </p:txBody>
      </p:sp>
    </p:spTree>
    <p:extLst>
      <p:ext uri="{BB962C8B-B14F-4D97-AF65-F5344CB8AC3E}">
        <p14:creationId xmlns:p14="http://schemas.microsoft.com/office/powerpoint/2010/main" val="8520848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73" y="2117619"/>
            <a:ext cx="8534400" cy="1507067"/>
          </a:xfrm>
        </p:spPr>
        <p:txBody>
          <a:bodyPr>
            <a:normAutofit fontScale="90000"/>
          </a:bodyPr>
          <a:lstStyle/>
          <a:p>
            <a:r>
              <a:rPr lang="en-US" cap="none" dirty="0"/>
              <a:t/>
            </a:r>
            <a:br>
              <a:rPr lang="en-US" cap="none" dirty="0"/>
            </a:br>
            <a:r>
              <a:rPr lang="en-US" cap="none" dirty="0"/>
              <a:t/>
            </a:r>
            <a:br>
              <a:rPr lang="en-US" cap="none" dirty="0"/>
            </a:br>
            <a:endParaRPr lang="en-US" cap="none" dirty="0"/>
          </a:p>
        </p:txBody>
      </p:sp>
      <p:sp>
        <p:nvSpPr>
          <p:cNvPr id="3" name="TextBox 2"/>
          <p:cNvSpPr txBox="1"/>
          <p:nvPr/>
        </p:nvSpPr>
        <p:spPr>
          <a:xfrm>
            <a:off x="551179" y="1224029"/>
            <a:ext cx="10275570" cy="3323987"/>
          </a:xfrm>
          <a:prstGeom prst="rect">
            <a:avLst/>
          </a:prstGeom>
          <a:noFill/>
        </p:spPr>
        <p:txBody>
          <a:bodyPr wrap="none" rtlCol="0">
            <a:spAutoFit/>
          </a:bodyPr>
          <a:lstStyle/>
          <a:p>
            <a:r>
              <a:rPr lang="en-US" sz="3200" dirty="0"/>
              <a:t>No cell phones are allowed on the water.</a:t>
            </a:r>
          </a:p>
          <a:p>
            <a:r>
              <a:rPr lang="en-US" sz="3200" dirty="0"/>
              <a:t>If parents need to get in touch with their children, </a:t>
            </a:r>
          </a:p>
          <a:p>
            <a:r>
              <a:rPr lang="en-US" sz="3200" dirty="0"/>
              <a:t>call the office at </a:t>
            </a:r>
            <a:r>
              <a:rPr lang="en-US" sz="3200" dirty="0">
                <a:solidFill>
                  <a:schemeClr val="tx2">
                    <a:lumMod val="60000"/>
                    <a:lumOff val="40000"/>
                  </a:schemeClr>
                </a:solidFill>
              </a:rPr>
              <a:t>(</a:t>
            </a:r>
            <a:r>
              <a:rPr lang="en-US" sz="3200" dirty="0" smtClean="0">
                <a:solidFill>
                  <a:schemeClr val="tx2">
                    <a:lumMod val="60000"/>
                    <a:lumOff val="40000"/>
                  </a:schemeClr>
                </a:solidFill>
              </a:rPr>
              <a:t>914)636-6300</a:t>
            </a:r>
            <a:endParaRPr lang="en-US" sz="3200" dirty="0">
              <a:solidFill>
                <a:schemeClr val="tx2">
                  <a:lumMod val="60000"/>
                  <a:lumOff val="40000"/>
                </a:schemeClr>
              </a:solidFill>
            </a:endParaRPr>
          </a:p>
          <a:p>
            <a:endParaRPr lang="en-US" sz="3200" dirty="0"/>
          </a:p>
          <a:p>
            <a:r>
              <a:rPr lang="en-US" sz="3200" dirty="0"/>
              <a:t>Final payments are due before a child can attend </a:t>
            </a:r>
          </a:p>
          <a:p>
            <a:r>
              <a:rPr lang="en-US" sz="3200" dirty="0"/>
              <a:t>The program</a:t>
            </a:r>
          </a:p>
          <a:p>
            <a:endParaRPr lang="en-US" dirty="0"/>
          </a:p>
        </p:txBody>
      </p:sp>
    </p:spTree>
    <p:extLst>
      <p:ext uri="{BB962C8B-B14F-4D97-AF65-F5344CB8AC3E}">
        <p14:creationId xmlns:p14="http://schemas.microsoft.com/office/powerpoint/2010/main" val="1526866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73" y="2117619"/>
            <a:ext cx="8534400" cy="1507067"/>
          </a:xfrm>
        </p:spPr>
        <p:txBody>
          <a:bodyPr>
            <a:normAutofit fontScale="90000"/>
          </a:bodyPr>
          <a:lstStyle/>
          <a:p>
            <a:r>
              <a:rPr lang="en-US" cap="none" dirty="0"/>
              <a:t/>
            </a:r>
            <a:br>
              <a:rPr lang="en-US" cap="none" dirty="0"/>
            </a:br>
            <a:r>
              <a:rPr lang="en-US" cap="none" dirty="0"/>
              <a:t/>
            </a:r>
            <a:br>
              <a:rPr lang="en-US" cap="none" dirty="0"/>
            </a:br>
            <a:endParaRPr lang="en-US" cap="none" dirty="0"/>
          </a:p>
        </p:txBody>
      </p:sp>
      <p:sp>
        <p:nvSpPr>
          <p:cNvPr id="3" name="TextBox 2"/>
          <p:cNvSpPr txBox="1"/>
          <p:nvPr/>
        </p:nvSpPr>
        <p:spPr>
          <a:xfrm>
            <a:off x="551179" y="1224029"/>
            <a:ext cx="5820824" cy="3816429"/>
          </a:xfrm>
          <a:prstGeom prst="rect">
            <a:avLst/>
          </a:prstGeom>
          <a:noFill/>
        </p:spPr>
        <p:txBody>
          <a:bodyPr wrap="none" rtlCol="0">
            <a:spAutoFit/>
          </a:bodyPr>
          <a:lstStyle/>
          <a:p>
            <a:r>
              <a:rPr lang="en-US" sz="3200" dirty="0"/>
              <a:t>What’s new this summer:</a:t>
            </a:r>
          </a:p>
          <a:p>
            <a:endParaRPr lang="en-US" sz="3200" dirty="0">
              <a:solidFill>
                <a:schemeClr val="tx2">
                  <a:lumMod val="60000"/>
                  <a:lumOff val="40000"/>
                </a:schemeClr>
              </a:solidFill>
            </a:endParaRPr>
          </a:p>
          <a:p>
            <a:r>
              <a:rPr lang="en-US" sz="3200" dirty="0" smtClean="0">
                <a:solidFill>
                  <a:schemeClr val="tx2">
                    <a:lumMod val="60000"/>
                    <a:lumOff val="40000"/>
                  </a:schemeClr>
                </a:solidFill>
              </a:rPr>
              <a:t>New coach boats</a:t>
            </a:r>
            <a:endParaRPr lang="en-US" sz="3200" dirty="0">
              <a:solidFill>
                <a:schemeClr val="tx2">
                  <a:lumMod val="60000"/>
                  <a:lumOff val="40000"/>
                </a:schemeClr>
              </a:solidFill>
            </a:endParaRPr>
          </a:p>
          <a:p>
            <a:r>
              <a:rPr lang="en-US" sz="3200" dirty="0" smtClean="0">
                <a:solidFill>
                  <a:schemeClr val="tx2">
                    <a:lumMod val="60000"/>
                    <a:lumOff val="40000"/>
                  </a:schemeClr>
                </a:solidFill>
              </a:rPr>
              <a:t>Foiling intro</a:t>
            </a:r>
            <a:endParaRPr lang="en-US" sz="3200" dirty="0">
              <a:solidFill>
                <a:schemeClr val="tx2">
                  <a:lumMod val="60000"/>
                  <a:lumOff val="40000"/>
                </a:schemeClr>
              </a:solidFill>
            </a:endParaRPr>
          </a:p>
          <a:p>
            <a:r>
              <a:rPr lang="en-US" sz="3200" dirty="0" err="1" smtClean="0">
                <a:solidFill>
                  <a:schemeClr val="tx2">
                    <a:lumMod val="60000"/>
                    <a:lumOff val="40000"/>
                  </a:schemeClr>
                </a:solidFill>
              </a:rPr>
              <a:t>Melges</a:t>
            </a:r>
            <a:r>
              <a:rPr lang="en-US" sz="3200" dirty="0" smtClean="0">
                <a:solidFill>
                  <a:schemeClr val="tx2">
                    <a:lumMod val="60000"/>
                    <a:lumOff val="40000"/>
                  </a:schemeClr>
                </a:solidFill>
              </a:rPr>
              <a:t> 15</a:t>
            </a:r>
            <a:endParaRPr lang="en-US" sz="3200" dirty="0">
              <a:solidFill>
                <a:schemeClr val="tx2">
                  <a:lumMod val="60000"/>
                  <a:lumOff val="40000"/>
                </a:schemeClr>
              </a:solidFill>
            </a:endParaRPr>
          </a:p>
          <a:p>
            <a:r>
              <a:rPr lang="en-US" sz="3200" dirty="0" smtClean="0">
                <a:solidFill>
                  <a:schemeClr val="tx2">
                    <a:lumMod val="60000"/>
                    <a:lumOff val="40000"/>
                  </a:schemeClr>
                </a:solidFill>
              </a:rPr>
              <a:t>Junior Sailing Commissioning</a:t>
            </a:r>
          </a:p>
          <a:p>
            <a:r>
              <a:rPr lang="en-US" sz="3200" dirty="0" smtClean="0"/>
              <a:t>Friday, June 24</a:t>
            </a:r>
            <a:r>
              <a:rPr lang="en-US" sz="3200" baseline="30000" dirty="0" smtClean="0"/>
              <a:t>th</a:t>
            </a:r>
            <a:r>
              <a:rPr lang="en-US" sz="3200" dirty="0" smtClean="0"/>
              <a:t> 3-5 pm</a:t>
            </a:r>
            <a:endParaRPr lang="en-US" sz="3200" dirty="0"/>
          </a:p>
          <a:p>
            <a:endParaRPr lang="en-US" dirty="0"/>
          </a:p>
        </p:txBody>
      </p:sp>
    </p:spTree>
    <p:extLst>
      <p:ext uri="{BB962C8B-B14F-4D97-AF65-F5344CB8AC3E}">
        <p14:creationId xmlns:p14="http://schemas.microsoft.com/office/powerpoint/2010/main" val="38832498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73" y="2117619"/>
            <a:ext cx="8534400" cy="1507067"/>
          </a:xfrm>
        </p:spPr>
        <p:txBody>
          <a:bodyPr>
            <a:normAutofit/>
          </a:bodyPr>
          <a:lstStyle/>
          <a:p>
            <a:r>
              <a:rPr lang="en-US" cap="none" dirty="0"/>
              <a:t/>
            </a:r>
            <a:br>
              <a:rPr lang="en-US" cap="none" dirty="0"/>
            </a:br>
            <a:endParaRPr lang="en-US" cap="none" dirty="0"/>
          </a:p>
        </p:txBody>
      </p:sp>
      <p:sp>
        <p:nvSpPr>
          <p:cNvPr id="3" name="TextBox 2"/>
          <p:cNvSpPr txBox="1"/>
          <p:nvPr/>
        </p:nvSpPr>
        <p:spPr>
          <a:xfrm>
            <a:off x="551179" y="86916"/>
            <a:ext cx="6362639" cy="7263527"/>
          </a:xfrm>
          <a:prstGeom prst="rect">
            <a:avLst/>
          </a:prstGeom>
          <a:noFill/>
        </p:spPr>
        <p:txBody>
          <a:bodyPr wrap="none" rtlCol="0">
            <a:spAutoFit/>
          </a:bodyPr>
          <a:lstStyle/>
          <a:p>
            <a:r>
              <a:rPr lang="en-US" sz="3200" dirty="0"/>
              <a:t>Typical Day:</a:t>
            </a:r>
          </a:p>
          <a:p>
            <a:endParaRPr lang="en-US" sz="3200" dirty="0">
              <a:solidFill>
                <a:schemeClr val="tx2">
                  <a:lumMod val="60000"/>
                  <a:lumOff val="40000"/>
                </a:schemeClr>
              </a:solidFill>
            </a:endParaRPr>
          </a:p>
          <a:p>
            <a:r>
              <a:rPr lang="en-US" sz="3200" dirty="0"/>
              <a:t>Arrive at 9 am</a:t>
            </a:r>
          </a:p>
          <a:p>
            <a:r>
              <a:rPr lang="en-US" sz="3200" dirty="0"/>
              <a:t>Meet your instructor and group</a:t>
            </a:r>
          </a:p>
          <a:p>
            <a:r>
              <a:rPr lang="en-US" sz="3200" dirty="0"/>
              <a:t>Chalk talk</a:t>
            </a:r>
          </a:p>
          <a:p>
            <a:r>
              <a:rPr lang="en-US" sz="3200" dirty="0"/>
              <a:t>Rig boat</a:t>
            </a:r>
          </a:p>
          <a:p>
            <a:r>
              <a:rPr lang="en-US" sz="3200" dirty="0"/>
              <a:t>Go sailing</a:t>
            </a:r>
          </a:p>
          <a:p>
            <a:r>
              <a:rPr lang="en-US" sz="3200" dirty="0"/>
              <a:t>Lunch</a:t>
            </a:r>
          </a:p>
          <a:p>
            <a:r>
              <a:rPr lang="en-US" sz="3200" dirty="0"/>
              <a:t>Pool time</a:t>
            </a:r>
          </a:p>
          <a:p>
            <a:r>
              <a:rPr lang="en-US" sz="3200" dirty="0"/>
              <a:t>Afternoon sail</a:t>
            </a:r>
          </a:p>
          <a:p>
            <a:r>
              <a:rPr lang="en-US" sz="3200" dirty="0"/>
              <a:t>Debrief </a:t>
            </a:r>
          </a:p>
          <a:p>
            <a:r>
              <a:rPr lang="en-US" sz="3200" dirty="0"/>
              <a:t>Ice cream</a:t>
            </a:r>
          </a:p>
          <a:p>
            <a:endParaRPr lang="en-US" sz="3200" dirty="0"/>
          </a:p>
          <a:p>
            <a:endParaRPr lang="en-US" sz="3200" dirty="0"/>
          </a:p>
          <a:p>
            <a:endParaRPr lang="en-US" dirty="0"/>
          </a:p>
        </p:txBody>
      </p:sp>
    </p:spTree>
    <p:extLst>
      <p:ext uri="{BB962C8B-B14F-4D97-AF65-F5344CB8AC3E}">
        <p14:creationId xmlns:p14="http://schemas.microsoft.com/office/powerpoint/2010/main" val="37909146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73" y="2117619"/>
            <a:ext cx="8534400" cy="1507067"/>
          </a:xfrm>
        </p:spPr>
        <p:txBody>
          <a:bodyPr>
            <a:normAutofit/>
          </a:bodyPr>
          <a:lstStyle/>
          <a:p>
            <a:r>
              <a:rPr lang="en-US" cap="none" dirty="0"/>
              <a:t/>
            </a:r>
            <a:br>
              <a:rPr lang="en-US" cap="none" dirty="0"/>
            </a:br>
            <a:endParaRPr lang="en-US" cap="none" dirty="0"/>
          </a:p>
        </p:txBody>
      </p:sp>
      <p:sp>
        <p:nvSpPr>
          <p:cNvPr id="3" name="TextBox 2"/>
          <p:cNvSpPr txBox="1"/>
          <p:nvPr/>
        </p:nvSpPr>
        <p:spPr>
          <a:xfrm>
            <a:off x="551179" y="86916"/>
            <a:ext cx="8670963" cy="8248412"/>
          </a:xfrm>
          <a:prstGeom prst="rect">
            <a:avLst/>
          </a:prstGeom>
          <a:noFill/>
        </p:spPr>
        <p:txBody>
          <a:bodyPr wrap="none" rtlCol="0">
            <a:spAutoFit/>
          </a:bodyPr>
          <a:lstStyle/>
          <a:p>
            <a:r>
              <a:rPr lang="en-US" sz="3200" u="sng" dirty="0" smtClean="0"/>
              <a:t>Thank you!</a:t>
            </a:r>
          </a:p>
          <a:p>
            <a:r>
              <a:rPr lang="en-US" sz="3200" dirty="0" smtClean="0"/>
              <a:t>Commodore Tom Barnard</a:t>
            </a:r>
          </a:p>
          <a:p>
            <a:r>
              <a:rPr lang="en-US" sz="3200" u="sng" dirty="0" smtClean="0"/>
              <a:t>JS Committee</a:t>
            </a:r>
            <a:endParaRPr lang="en-US" sz="3200" u="sng" dirty="0"/>
          </a:p>
          <a:p>
            <a:r>
              <a:rPr lang="en-US" sz="3200" dirty="0" smtClean="0"/>
              <a:t>Laurent Bannon				Brendan </a:t>
            </a:r>
            <a:r>
              <a:rPr lang="en-US" sz="3200" dirty="0" err="1" smtClean="0"/>
              <a:t>Carobene</a:t>
            </a:r>
            <a:endParaRPr lang="en-US" sz="3200" dirty="0"/>
          </a:p>
          <a:p>
            <a:r>
              <a:rPr lang="en-US" sz="3200" dirty="0" smtClean="0"/>
              <a:t>Jacki </a:t>
            </a:r>
            <a:r>
              <a:rPr lang="en-US" sz="3200" dirty="0"/>
              <a:t>and Bill </a:t>
            </a:r>
            <a:r>
              <a:rPr lang="en-US" sz="3200" dirty="0" smtClean="0"/>
              <a:t>Morris		Alicia </a:t>
            </a:r>
            <a:r>
              <a:rPr lang="en-US" sz="3200" dirty="0" err="1" smtClean="0"/>
              <a:t>Cerwinsky</a:t>
            </a:r>
            <a:endParaRPr lang="en-US" sz="3200" dirty="0" smtClean="0"/>
          </a:p>
          <a:p>
            <a:r>
              <a:rPr lang="en-US" sz="3200" dirty="0" smtClean="0"/>
              <a:t>Bill </a:t>
            </a:r>
            <a:r>
              <a:rPr lang="en-US" sz="3200" dirty="0" err="1" smtClean="0"/>
              <a:t>Heintz</a:t>
            </a:r>
            <a:r>
              <a:rPr lang="en-US" sz="3200" dirty="0" smtClean="0"/>
              <a:t>							</a:t>
            </a:r>
            <a:r>
              <a:rPr lang="en-US" sz="3200" smtClean="0"/>
              <a:t>Iris Vogel</a:t>
            </a:r>
            <a:endParaRPr lang="en-US" sz="3200" dirty="0"/>
          </a:p>
          <a:p>
            <a:r>
              <a:rPr lang="en-US" sz="3200" dirty="0"/>
              <a:t>Bengt Johansson</a:t>
            </a:r>
          </a:p>
          <a:p>
            <a:r>
              <a:rPr lang="en-US" sz="3200" dirty="0"/>
              <a:t>PC Larry Rouen</a:t>
            </a:r>
          </a:p>
          <a:p>
            <a:r>
              <a:rPr lang="en-US" sz="3200" dirty="0"/>
              <a:t>Kathryn </a:t>
            </a:r>
            <a:r>
              <a:rPr lang="en-US" sz="3200" dirty="0" err="1"/>
              <a:t>Ahitow</a:t>
            </a:r>
            <a:endParaRPr lang="en-US" sz="3200" dirty="0"/>
          </a:p>
          <a:p>
            <a:r>
              <a:rPr lang="en-US" sz="3200" dirty="0" smtClean="0"/>
              <a:t>Maureen Coughlin</a:t>
            </a:r>
          </a:p>
          <a:p>
            <a:r>
              <a:rPr lang="en-US" sz="3200" dirty="0" smtClean="0"/>
              <a:t>Kate </a:t>
            </a:r>
            <a:r>
              <a:rPr lang="en-US" sz="3200" dirty="0" err="1" smtClean="0"/>
              <a:t>Menz</a:t>
            </a:r>
            <a:endParaRPr lang="en-US" sz="3200" dirty="0" smtClean="0"/>
          </a:p>
          <a:p>
            <a:r>
              <a:rPr lang="en-US" sz="3200" dirty="0" smtClean="0"/>
              <a:t>Anne </a:t>
            </a:r>
            <a:r>
              <a:rPr lang="en-US" sz="3200" dirty="0" err="1" smtClean="0"/>
              <a:t>Dangy</a:t>
            </a:r>
            <a:endParaRPr lang="en-US" sz="3200" dirty="0" smtClean="0"/>
          </a:p>
          <a:p>
            <a:r>
              <a:rPr lang="en-US" sz="3200" dirty="0" smtClean="0"/>
              <a:t>John Ferrante</a:t>
            </a:r>
          </a:p>
          <a:p>
            <a:endParaRPr lang="en-US" sz="3200" dirty="0" smtClean="0"/>
          </a:p>
          <a:p>
            <a:endParaRPr lang="en-US" sz="3200" dirty="0"/>
          </a:p>
          <a:p>
            <a:endParaRPr lang="en-US" sz="3200" dirty="0"/>
          </a:p>
          <a:p>
            <a:endParaRPr lang="en-US" dirty="0"/>
          </a:p>
        </p:txBody>
      </p:sp>
    </p:spTree>
    <p:extLst>
      <p:ext uri="{BB962C8B-B14F-4D97-AF65-F5344CB8AC3E}">
        <p14:creationId xmlns:p14="http://schemas.microsoft.com/office/powerpoint/2010/main" val="536538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70174" y="430839"/>
            <a:ext cx="2267909" cy="2121592"/>
          </a:xfrm>
          <a:prstGeom prst="rect">
            <a:avLst/>
          </a:prstGeom>
        </p:spPr>
      </p:pic>
      <p:sp>
        <p:nvSpPr>
          <p:cNvPr id="2" name="Title 1"/>
          <p:cNvSpPr>
            <a:spLocks noGrp="1"/>
          </p:cNvSpPr>
          <p:nvPr>
            <p:ph type="title"/>
          </p:nvPr>
        </p:nvSpPr>
        <p:spPr>
          <a:xfrm>
            <a:off x="661120" y="5577625"/>
            <a:ext cx="8379849" cy="908519"/>
          </a:xfrm>
        </p:spPr>
        <p:txBody>
          <a:bodyPr>
            <a:normAutofit/>
          </a:bodyPr>
          <a:lstStyle/>
          <a:p>
            <a:r>
              <a:rPr lang="en-US" cap="none" dirty="0"/>
              <a:t>Looking forward to a great summer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579" y="430839"/>
            <a:ext cx="2121408" cy="212140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336" t="18325" r="26369" b="7674"/>
          <a:stretch/>
        </p:blipFill>
        <p:spPr>
          <a:xfrm>
            <a:off x="7047164" y="424501"/>
            <a:ext cx="2399843" cy="2121408"/>
          </a:xfrm>
          <a:prstGeom prst="rect">
            <a:avLst/>
          </a:prstGeom>
        </p:spPr>
      </p:pic>
      <p:pic>
        <p:nvPicPr>
          <p:cNvPr id="13" name="Picture 12" descr="A person smiling next to a donkey&#10;&#10;Description automatically generated with low confidence">
            <a:extLst>
              <a:ext uri="{FF2B5EF4-FFF2-40B4-BE49-F238E27FC236}">
                <a16:creationId xmlns:a16="http://schemas.microsoft.com/office/drawing/2014/main" xmlns="" id="{798B36E4-D535-9E4B-B149-4E2DFB3D76C7}"/>
              </a:ext>
            </a:extLst>
          </p:cNvPr>
          <p:cNvPicPr>
            <a:picLocks noChangeAspect="1"/>
          </p:cNvPicPr>
          <p:nvPr/>
        </p:nvPicPr>
        <p:blipFill>
          <a:blip r:embed="rId5"/>
          <a:stretch>
            <a:fillRect/>
          </a:stretch>
        </p:blipFill>
        <p:spPr>
          <a:xfrm>
            <a:off x="9606184" y="424501"/>
            <a:ext cx="1615115" cy="2121408"/>
          </a:xfrm>
          <a:prstGeom prst="rect">
            <a:avLst/>
          </a:prstGeom>
        </p:spPr>
      </p:pic>
      <p:pic>
        <p:nvPicPr>
          <p:cNvPr id="15" name="Picture 14">
            <a:extLst>
              <a:ext uri="{FF2B5EF4-FFF2-40B4-BE49-F238E27FC236}">
                <a16:creationId xmlns:a16="http://schemas.microsoft.com/office/drawing/2014/main" xmlns="" id="{262A44C4-E39C-2B4C-BD06-5D7F9F5AB10E}"/>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2600632" y="3045738"/>
            <a:ext cx="1713683" cy="2121408"/>
          </a:xfrm>
          <a:prstGeom prst="rect">
            <a:avLst/>
          </a:prstGeom>
        </p:spPr>
      </p:pic>
      <p:pic>
        <p:nvPicPr>
          <p:cNvPr id="17" name="Picture 16" descr="A person wearing a suit and tie&#10;&#10;Description automatically generated with medium confidence">
            <a:extLst>
              <a:ext uri="{FF2B5EF4-FFF2-40B4-BE49-F238E27FC236}">
                <a16:creationId xmlns:a16="http://schemas.microsoft.com/office/drawing/2014/main" xmlns="" id="{7AF1CC4F-A6F6-5047-9FC1-5D5B1D68DF02}"/>
              </a:ext>
            </a:extLst>
          </p:cNvPr>
          <p:cNvPicPr>
            <a:picLocks noChangeAspect="1"/>
          </p:cNvPicPr>
          <p:nvPr/>
        </p:nvPicPr>
        <p:blipFill>
          <a:blip r:embed="rId7"/>
          <a:stretch>
            <a:fillRect/>
          </a:stretch>
        </p:blipFill>
        <p:spPr>
          <a:xfrm>
            <a:off x="242371" y="3045738"/>
            <a:ext cx="1993805" cy="2121408"/>
          </a:xfrm>
          <a:prstGeom prst="rect">
            <a:avLst/>
          </a:prstGeom>
        </p:spPr>
      </p:pic>
      <p:sp>
        <p:nvSpPr>
          <p:cNvPr id="19" name="TextBox 18">
            <a:extLst>
              <a:ext uri="{FF2B5EF4-FFF2-40B4-BE49-F238E27FC236}">
                <a16:creationId xmlns:a16="http://schemas.microsoft.com/office/drawing/2014/main" xmlns="" id="{37894664-8E37-684C-903F-D55B1477587A}"/>
              </a:ext>
            </a:extLst>
          </p:cNvPr>
          <p:cNvSpPr txBox="1"/>
          <p:nvPr/>
        </p:nvSpPr>
        <p:spPr>
          <a:xfrm>
            <a:off x="289783" y="1363466"/>
            <a:ext cx="1958553" cy="523220"/>
          </a:xfrm>
          <a:prstGeom prst="rect">
            <a:avLst/>
          </a:prstGeom>
          <a:noFill/>
        </p:spPr>
        <p:txBody>
          <a:bodyPr wrap="square" rtlCol="0">
            <a:spAutoFit/>
          </a:bodyPr>
          <a:lstStyle/>
          <a:p>
            <a:pPr algn="ctr"/>
            <a:r>
              <a:rPr lang="en-US" sz="1400" b="1" dirty="0" smtClean="0"/>
              <a:t>Tillie Morris</a:t>
            </a:r>
            <a:endParaRPr lang="en-US" sz="1400" b="1" dirty="0"/>
          </a:p>
          <a:p>
            <a:pPr algn="ctr"/>
            <a:r>
              <a:rPr lang="en-US" sz="1400" dirty="0"/>
              <a:t>Sailing Director</a:t>
            </a:r>
          </a:p>
        </p:txBody>
      </p:sp>
      <p:sp>
        <p:nvSpPr>
          <p:cNvPr id="21" name="TextBox 20">
            <a:extLst>
              <a:ext uri="{FF2B5EF4-FFF2-40B4-BE49-F238E27FC236}">
                <a16:creationId xmlns:a16="http://schemas.microsoft.com/office/drawing/2014/main" xmlns="" id="{061D029D-3BD5-7D48-AD3A-44A244ECC71D}"/>
              </a:ext>
            </a:extLst>
          </p:cNvPr>
          <p:cNvSpPr txBox="1"/>
          <p:nvPr/>
        </p:nvSpPr>
        <p:spPr>
          <a:xfrm>
            <a:off x="2479066" y="2564991"/>
            <a:ext cx="1956816" cy="461665"/>
          </a:xfrm>
          <a:prstGeom prst="rect">
            <a:avLst/>
          </a:prstGeom>
          <a:noFill/>
        </p:spPr>
        <p:txBody>
          <a:bodyPr wrap="square" rtlCol="0">
            <a:spAutoFit/>
          </a:bodyPr>
          <a:lstStyle/>
          <a:p>
            <a:pPr algn="ctr"/>
            <a:r>
              <a:rPr lang="en-US" sz="1200" b="1" dirty="0" smtClean="0"/>
              <a:t>Iain </a:t>
            </a:r>
            <a:r>
              <a:rPr lang="en-US" sz="1200" b="1" dirty="0"/>
              <a:t>Macintyre</a:t>
            </a:r>
            <a:r>
              <a:rPr lang="en-US" sz="1200" dirty="0"/>
              <a:t/>
            </a:r>
            <a:br>
              <a:rPr lang="en-US" sz="1200" dirty="0"/>
            </a:br>
            <a:r>
              <a:rPr lang="en-US" sz="1200" dirty="0" smtClean="0"/>
              <a:t>Head Instructor</a:t>
            </a:r>
            <a:endParaRPr lang="en-US" sz="1200" dirty="0"/>
          </a:p>
        </p:txBody>
      </p:sp>
      <p:sp>
        <p:nvSpPr>
          <p:cNvPr id="25" name="TextBox 24">
            <a:extLst>
              <a:ext uri="{FF2B5EF4-FFF2-40B4-BE49-F238E27FC236}">
                <a16:creationId xmlns:a16="http://schemas.microsoft.com/office/drawing/2014/main" xmlns="" id="{C1FA76B3-89F3-364C-8DE4-FC449DA58921}"/>
              </a:ext>
            </a:extLst>
          </p:cNvPr>
          <p:cNvSpPr txBox="1"/>
          <p:nvPr/>
        </p:nvSpPr>
        <p:spPr>
          <a:xfrm>
            <a:off x="4819114" y="2582485"/>
            <a:ext cx="2068873" cy="461665"/>
          </a:xfrm>
          <a:prstGeom prst="rect">
            <a:avLst/>
          </a:prstGeom>
          <a:noFill/>
        </p:spPr>
        <p:txBody>
          <a:bodyPr wrap="square" rtlCol="0">
            <a:spAutoFit/>
          </a:bodyPr>
          <a:lstStyle/>
          <a:p>
            <a:pPr algn="ctr"/>
            <a:r>
              <a:rPr lang="en-US" sz="1200" b="1" dirty="0"/>
              <a:t>Connor Robinson</a:t>
            </a:r>
          </a:p>
          <a:p>
            <a:pPr algn="ctr"/>
            <a:r>
              <a:rPr lang="en-US" sz="1200" dirty="0"/>
              <a:t>Sailing Coach</a:t>
            </a:r>
          </a:p>
        </p:txBody>
      </p:sp>
      <p:sp>
        <p:nvSpPr>
          <p:cNvPr id="26" name="TextBox 25">
            <a:extLst>
              <a:ext uri="{FF2B5EF4-FFF2-40B4-BE49-F238E27FC236}">
                <a16:creationId xmlns:a16="http://schemas.microsoft.com/office/drawing/2014/main" xmlns="" id="{289405A4-2DB0-434E-8C63-0F40A7C6017E}"/>
              </a:ext>
            </a:extLst>
          </p:cNvPr>
          <p:cNvSpPr txBox="1"/>
          <p:nvPr/>
        </p:nvSpPr>
        <p:spPr>
          <a:xfrm>
            <a:off x="7047164" y="2558653"/>
            <a:ext cx="2399843" cy="461665"/>
          </a:xfrm>
          <a:prstGeom prst="rect">
            <a:avLst/>
          </a:prstGeom>
          <a:noFill/>
        </p:spPr>
        <p:txBody>
          <a:bodyPr wrap="square" rtlCol="0">
            <a:spAutoFit/>
          </a:bodyPr>
          <a:lstStyle/>
          <a:p>
            <a:pPr algn="ctr"/>
            <a:r>
              <a:rPr lang="en-US" sz="1200" b="1" dirty="0"/>
              <a:t>Katrina Ronan</a:t>
            </a:r>
          </a:p>
          <a:p>
            <a:pPr algn="ctr"/>
            <a:r>
              <a:rPr lang="en-US" sz="1200" dirty="0"/>
              <a:t>Sailing Instructor</a:t>
            </a:r>
          </a:p>
        </p:txBody>
      </p:sp>
      <p:sp>
        <p:nvSpPr>
          <p:cNvPr id="27" name="TextBox 26">
            <a:extLst>
              <a:ext uri="{FF2B5EF4-FFF2-40B4-BE49-F238E27FC236}">
                <a16:creationId xmlns:a16="http://schemas.microsoft.com/office/drawing/2014/main" xmlns="" id="{70AE1D39-64DD-DF48-AAB0-B9D6853428AB}"/>
              </a:ext>
            </a:extLst>
          </p:cNvPr>
          <p:cNvSpPr txBox="1"/>
          <p:nvPr/>
        </p:nvSpPr>
        <p:spPr>
          <a:xfrm>
            <a:off x="9606184" y="2567253"/>
            <a:ext cx="1675898" cy="461665"/>
          </a:xfrm>
          <a:prstGeom prst="rect">
            <a:avLst/>
          </a:prstGeom>
          <a:noFill/>
        </p:spPr>
        <p:txBody>
          <a:bodyPr wrap="square" rtlCol="0">
            <a:spAutoFit/>
          </a:bodyPr>
          <a:lstStyle/>
          <a:p>
            <a:pPr algn="ctr"/>
            <a:r>
              <a:rPr lang="en-US" sz="1200" b="1" dirty="0"/>
              <a:t>Alejandro </a:t>
            </a:r>
            <a:r>
              <a:rPr lang="en-US" sz="1200" b="1" dirty="0" err="1"/>
              <a:t>Amezcua</a:t>
            </a:r>
            <a:endParaRPr lang="en-US" sz="1200" b="1" dirty="0"/>
          </a:p>
          <a:p>
            <a:pPr algn="ctr"/>
            <a:r>
              <a:rPr lang="en-US" sz="1200" dirty="0"/>
              <a:t>Sailing Instructor</a:t>
            </a:r>
          </a:p>
        </p:txBody>
      </p:sp>
      <p:sp>
        <p:nvSpPr>
          <p:cNvPr id="28" name="TextBox 27">
            <a:extLst>
              <a:ext uri="{FF2B5EF4-FFF2-40B4-BE49-F238E27FC236}">
                <a16:creationId xmlns:a16="http://schemas.microsoft.com/office/drawing/2014/main" xmlns="" id="{D39B5739-3740-AC43-A12A-1A2CBB08854D}"/>
              </a:ext>
            </a:extLst>
          </p:cNvPr>
          <p:cNvSpPr txBox="1"/>
          <p:nvPr/>
        </p:nvSpPr>
        <p:spPr>
          <a:xfrm>
            <a:off x="242371" y="5175746"/>
            <a:ext cx="1993805" cy="461665"/>
          </a:xfrm>
          <a:prstGeom prst="rect">
            <a:avLst/>
          </a:prstGeom>
          <a:noFill/>
        </p:spPr>
        <p:txBody>
          <a:bodyPr wrap="square" rtlCol="0">
            <a:spAutoFit/>
          </a:bodyPr>
          <a:lstStyle/>
          <a:p>
            <a:pPr algn="ctr"/>
            <a:r>
              <a:rPr lang="en-US" sz="1200" b="1" dirty="0"/>
              <a:t>Andrew Cipriani</a:t>
            </a:r>
          </a:p>
          <a:p>
            <a:pPr algn="ctr"/>
            <a:r>
              <a:rPr lang="en-US" sz="1200" dirty="0"/>
              <a:t>Sailing Instructor</a:t>
            </a:r>
          </a:p>
        </p:txBody>
      </p:sp>
      <p:sp>
        <p:nvSpPr>
          <p:cNvPr id="30" name="TextBox 29">
            <a:extLst>
              <a:ext uri="{FF2B5EF4-FFF2-40B4-BE49-F238E27FC236}">
                <a16:creationId xmlns:a16="http://schemas.microsoft.com/office/drawing/2014/main" xmlns="" id="{85F42298-5510-C54A-9B98-0E82CF91946F}"/>
              </a:ext>
            </a:extLst>
          </p:cNvPr>
          <p:cNvSpPr txBox="1"/>
          <p:nvPr/>
        </p:nvSpPr>
        <p:spPr>
          <a:xfrm>
            <a:off x="2479066" y="5169408"/>
            <a:ext cx="1956816" cy="461665"/>
          </a:xfrm>
          <a:prstGeom prst="rect">
            <a:avLst/>
          </a:prstGeom>
          <a:noFill/>
        </p:spPr>
        <p:txBody>
          <a:bodyPr wrap="square" rtlCol="0">
            <a:spAutoFit/>
          </a:bodyPr>
          <a:lstStyle/>
          <a:p>
            <a:pPr algn="ctr"/>
            <a:r>
              <a:rPr lang="en-US" sz="1200" b="1" dirty="0" smtClean="0"/>
              <a:t>Fae Campbell</a:t>
            </a:r>
            <a:r>
              <a:rPr lang="en-US" sz="1200" dirty="0"/>
              <a:t/>
            </a:r>
            <a:br>
              <a:rPr lang="en-US" sz="1200" dirty="0"/>
            </a:br>
            <a:r>
              <a:rPr lang="en-US" sz="1200" dirty="0" smtClean="0"/>
              <a:t>Sailing Instructor</a:t>
            </a:r>
            <a:endParaRPr lang="en-US" sz="1200" dirty="0"/>
          </a:p>
        </p:txBody>
      </p:sp>
      <p:sp>
        <p:nvSpPr>
          <p:cNvPr id="29" name="TextBox 28">
            <a:extLst>
              <a:ext uri="{FF2B5EF4-FFF2-40B4-BE49-F238E27FC236}">
                <a16:creationId xmlns:a16="http://schemas.microsoft.com/office/drawing/2014/main" xmlns="" id="{37894664-8E37-684C-903F-D55B1477587A}"/>
              </a:ext>
            </a:extLst>
          </p:cNvPr>
          <p:cNvSpPr txBox="1"/>
          <p:nvPr/>
        </p:nvSpPr>
        <p:spPr>
          <a:xfrm>
            <a:off x="4538025" y="4032242"/>
            <a:ext cx="1958553" cy="523220"/>
          </a:xfrm>
          <a:prstGeom prst="rect">
            <a:avLst/>
          </a:prstGeom>
          <a:noFill/>
        </p:spPr>
        <p:txBody>
          <a:bodyPr wrap="square" rtlCol="0">
            <a:spAutoFit/>
          </a:bodyPr>
          <a:lstStyle/>
          <a:p>
            <a:pPr algn="ctr"/>
            <a:r>
              <a:rPr lang="en-US" sz="1400" b="1" dirty="0" smtClean="0"/>
              <a:t>Wyatt Bischoff</a:t>
            </a:r>
            <a:endParaRPr lang="en-US" sz="1400" b="1" dirty="0"/>
          </a:p>
          <a:p>
            <a:pPr algn="ctr"/>
            <a:r>
              <a:rPr lang="en-US" sz="1400" dirty="0" smtClean="0"/>
              <a:t>Race Coach</a:t>
            </a:r>
            <a:endParaRPr lang="en-US" sz="1400" dirty="0"/>
          </a:p>
        </p:txBody>
      </p:sp>
      <p:sp>
        <p:nvSpPr>
          <p:cNvPr id="32" name="TextBox 31">
            <a:extLst>
              <a:ext uri="{FF2B5EF4-FFF2-40B4-BE49-F238E27FC236}">
                <a16:creationId xmlns:a16="http://schemas.microsoft.com/office/drawing/2014/main" xmlns="" id="{37894664-8E37-684C-903F-D55B1477587A}"/>
              </a:ext>
            </a:extLst>
          </p:cNvPr>
          <p:cNvSpPr txBox="1"/>
          <p:nvPr/>
        </p:nvSpPr>
        <p:spPr>
          <a:xfrm>
            <a:off x="6401994" y="4032242"/>
            <a:ext cx="1958553" cy="523220"/>
          </a:xfrm>
          <a:prstGeom prst="rect">
            <a:avLst/>
          </a:prstGeom>
          <a:noFill/>
        </p:spPr>
        <p:txBody>
          <a:bodyPr wrap="square" rtlCol="0">
            <a:spAutoFit/>
          </a:bodyPr>
          <a:lstStyle/>
          <a:p>
            <a:pPr algn="ctr"/>
            <a:r>
              <a:rPr lang="en-US" sz="1400" b="1" dirty="0" smtClean="0"/>
              <a:t>Young Hu</a:t>
            </a:r>
            <a:endParaRPr lang="en-US" sz="1400" b="1" dirty="0"/>
          </a:p>
          <a:p>
            <a:pPr algn="ctr"/>
            <a:r>
              <a:rPr lang="en-US" sz="1400" dirty="0" smtClean="0"/>
              <a:t>Sailing Instructor</a:t>
            </a:r>
            <a:endParaRPr lang="en-US" sz="1400" dirty="0"/>
          </a:p>
        </p:txBody>
      </p:sp>
      <p:sp>
        <p:nvSpPr>
          <p:cNvPr id="33" name="TextBox 32">
            <a:extLst>
              <a:ext uri="{FF2B5EF4-FFF2-40B4-BE49-F238E27FC236}">
                <a16:creationId xmlns:a16="http://schemas.microsoft.com/office/drawing/2014/main" xmlns="" id="{37894664-8E37-684C-903F-D55B1477587A}"/>
              </a:ext>
            </a:extLst>
          </p:cNvPr>
          <p:cNvSpPr txBox="1"/>
          <p:nvPr/>
        </p:nvSpPr>
        <p:spPr>
          <a:xfrm>
            <a:off x="8247085" y="4051192"/>
            <a:ext cx="1958553" cy="523220"/>
          </a:xfrm>
          <a:prstGeom prst="rect">
            <a:avLst/>
          </a:prstGeom>
          <a:noFill/>
        </p:spPr>
        <p:txBody>
          <a:bodyPr wrap="square" rtlCol="0">
            <a:spAutoFit/>
          </a:bodyPr>
          <a:lstStyle/>
          <a:p>
            <a:pPr algn="ctr"/>
            <a:r>
              <a:rPr lang="en-US" sz="1400" b="1" dirty="0" smtClean="0"/>
              <a:t>Morgan Robinson</a:t>
            </a:r>
          </a:p>
          <a:p>
            <a:pPr algn="ctr"/>
            <a:r>
              <a:rPr lang="en-US" sz="1400" dirty="0" smtClean="0"/>
              <a:t>Sailing Instructor</a:t>
            </a:r>
            <a:endParaRPr lang="en-US" sz="1400" dirty="0"/>
          </a:p>
        </p:txBody>
      </p:sp>
      <p:sp>
        <p:nvSpPr>
          <p:cNvPr id="34" name="TextBox 33">
            <a:extLst>
              <a:ext uri="{FF2B5EF4-FFF2-40B4-BE49-F238E27FC236}">
                <a16:creationId xmlns:a16="http://schemas.microsoft.com/office/drawing/2014/main" xmlns="" id="{37894664-8E37-684C-903F-D55B1477587A}"/>
              </a:ext>
            </a:extLst>
          </p:cNvPr>
          <p:cNvSpPr txBox="1"/>
          <p:nvPr/>
        </p:nvSpPr>
        <p:spPr>
          <a:xfrm>
            <a:off x="4559042" y="4814409"/>
            <a:ext cx="1958553" cy="523220"/>
          </a:xfrm>
          <a:prstGeom prst="rect">
            <a:avLst/>
          </a:prstGeom>
          <a:noFill/>
        </p:spPr>
        <p:txBody>
          <a:bodyPr wrap="square" rtlCol="0">
            <a:spAutoFit/>
          </a:bodyPr>
          <a:lstStyle/>
          <a:p>
            <a:pPr algn="ctr"/>
            <a:r>
              <a:rPr lang="en-US" sz="1400" b="1" dirty="0" smtClean="0"/>
              <a:t>Nick Murphy</a:t>
            </a:r>
            <a:endParaRPr lang="en-US" sz="1400" b="1" dirty="0"/>
          </a:p>
          <a:p>
            <a:pPr algn="ctr"/>
            <a:r>
              <a:rPr lang="en-US" sz="1400" dirty="0" smtClean="0"/>
              <a:t>Admin</a:t>
            </a:r>
            <a:endParaRPr lang="en-US" sz="1400" dirty="0"/>
          </a:p>
        </p:txBody>
      </p:sp>
    </p:spTree>
    <p:extLst>
      <p:ext uri="{BB962C8B-B14F-4D97-AF65-F5344CB8AC3E}">
        <p14:creationId xmlns:p14="http://schemas.microsoft.com/office/powerpoint/2010/main" val="8455281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20652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331101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58083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857250"/>
            <a:ext cx="6858000" cy="5143500"/>
          </a:xfrm>
          <a:prstGeom prst="rect">
            <a:avLst/>
          </a:prstGeom>
        </p:spPr>
      </p:pic>
    </p:spTree>
    <p:extLst>
      <p:ext uri="{BB962C8B-B14F-4D97-AF65-F5344CB8AC3E}">
        <p14:creationId xmlns:p14="http://schemas.microsoft.com/office/powerpoint/2010/main" val="3840236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054544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82729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503084979"/>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637</TotalTime>
  <Words>204</Words>
  <Application>Microsoft Office PowerPoint</Application>
  <PresentationFormat>Widescreen</PresentationFormat>
  <Paragraphs>80</Paragraphs>
  <Slides>25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Century Gothic</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HYC Junior Sailing 2022</vt:lpstr>
      <vt:lpstr>HYC will follow all CDC and NYS Health Guidelines.  There may be changes and updates  No face coverings are required  No indoor activities  </vt:lpstr>
      <vt:lpstr>  Limit on launches:  6 sailors  Small groups stay together  All sailors arrival and pickup times:  9 am - 4 pm  Each sailor has their own boat    </vt:lpstr>
      <vt:lpstr> Feva sailors team up and stay together  Lunch:  Pre-packaged, regular or vegetarian  Small groups  Pool:  After lunch, other club members may be using the pool    </vt:lpstr>
      <vt:lpstr>   Do not send sailors if they don’t feel well, call the office at (914) 636-6300 if your child is not attending  Anyone with a temperature higher than 100 F will be sent home  Other safety measures:  All coaches are CPR/First Aid certified. If your child receives treatment for minor scrapes and injuries, you will be notified </vt:lpstr>
      <vt:lpstr>The HYC safety plan is available on our website  In case of inclement weather, including named storms, the program may be cancelled for the day  We have a zero tolerance policy for bullying. </vt:lpstr>
      <vt:lpstr>Life Jacket      </vt:lpstr>
      <vt:lpstr> Water bottle Lotion applied at home Extra lotion for after lunch (no aerosol) Towel and bathing suit Ice cream money Hat Sunglasses Closed toe shoes (water shoes, crocks, sneakers) All personal items have to be labeled    </vt:lpstr>
      <vt:lpstr>  </vt:lpstr>
      <vt:lpstr>  </vt:lpstr>
      <vt:lpstr> </vt:lpstr>
      <vt:lpstr> </vt:lpstr>
      <vt:lpstr>Looking forward to a great summer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HYC Junior Sailing 2020</dc:title>
  <dc:creator>Iris Vogel</dc:creator>
  <cp:lastModifiedBy>Iris Vogel</cp:lastModifiedBy>
  <cp:revision>48</cp:revision>
  <dcterms:created xsi:type="dcterms:W3CDTF">2020-06-21T16:22:15Z</dcterms:created>
  <dcterms:modified xsi:type="dcterms:W3CDTF">2022-06-07T20:05:17Z</dcterms:modified>
</cp:coreProperties>
</file>