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4" r:id="rId10"/>
    <p:sldId id="268" r:id="rId11"/>
    <p:sldId id="269" r:id="rId12"/>
    <p:sldId id="270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09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11" Type="http://schemas.openxmlformats.org/officeDocument/2006/relationships/image" Target="../media/image11.png"/><Relationship Id="rId5" Type="http://schemas.openxmlformats.org/officeDocument/2006/relationships/image" Target="../media/image5.jpg"/><Relationship Id="rId10" Type="http://schemas.openxmlformats.org/officeDocument/2006/relationships/image" Target="../media/image10.jpeg"/><Relationship Id="rId4" Type="http://schemas.openxmlformats.org/officeDocument/2006/relationships/image" Target="../media/image4.jpg"/><Relationship Id="rId9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HYC Junior Sailing 2021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Safety – Fun - Learning</a:t>
            </a:r>
          </a:p>
        </p:txBody>
      </p:sp>
    </p:spTree>
    <p:extLst>
      <p:ext uri="{BB962C8B-B14F-4D97-AF65-F5344CB8AC3E}">
        <p14:creationId xmlns:p14="http://schemas.microsoft.com/office/powerpoint/2010/main" val="249790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73" y="2117619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51179" y="1224029"/>
            <a:ext cx="5404043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What’s new this summer:</a:t>
            </a:r>
          </a:p>
          <a:p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Sonar keelboat sailing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29er intro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More paddleboards</a:t>
            </a:r>
          </a:p>
          <a:p>
            <a:r>
              <a:rPr lang="en-US" sz="3200" dirty="0" err="1">
                <a:solidFill>
                  <a:schemeClr val="tx2">
                    <a:lumMod val="60000"/>
                    <a:lumOff val="40000"/>
                  </a:schemeClr>
                </a:solidFill>
              </a:rPr>
              <a:t>Feva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team racing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Junior Flag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Scouts sailing merit badge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Skill up</a:t>
            </a:r>
          </a:p>
          <a:p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Big boat day is back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2498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73" y="2117619"/>
            <a:ext cx="8534400" cy="1507067"/>
          </a:xfrm>
        </p:spPr>
        <p:txBody>
          <a:bodyPr>
            <a:normAutofit/>
          </a:bodyPr>
          <a:lstStyle/>
          <a:p>
            <a:br>
              <a:rPr lang="en-US" cap="none" dirty="0"/>
            </a:b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51179" y="86916"/>
            <a:ext cx="6362639" cy="72635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Typical Day:</a:t>
            </a:r>
          </a:p>
          <a:p>
            <a:endParaRPr lang="en-US" sz="3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en-US" sz="3200" dirty="0"/>
              <a:t>Arrive at 9 am</a:t>
            </a:r>
          </a:p>
          <a:p>
            <a:r>
              <a:rPr lang="en-US" sz="3200" dirty="0"/>
              <a:t>Meet your instructor and group</a:t>
            </a:r>
          </a:p>
          <a:p>
            <a:r>
              <a:rPr lang="en-US" sz="3200" dirty="0"/>
              <a:t>Chalk talk</a:t>
            </a:r>
          </a:p>
          <a:p>
            <a:r>
              <a:rPr lang="en-US" sz="3200" dirty="0"/>
              <a:t>Rig boat</a:t>
            </a:r>
          </a:p>
          <a:p>
            <a:r>
              <a:rPr lang="en-US" sz="3200" dirty="0"/>
              <a:t>Go sailing</a:t>
            </a:r>
          </a:p>
          <a:p>
            <a:r>
              <a:rPr lang="en-US" sz="3200" dirty="0"/>
              <a:t>Lunch</a:t>
            </a:r>
          </a:p>
          <a:p>
            <a:r>
              <a:rPr lang="en-US" sz="3200" dirty="0"/>
              <a:t>Pool time</a:t>
            </a:r>
          </a:p>
          <a:p>
            <a:r>
              <a:rPr lang="en-US" sz="3200" dirty="0"/>
              <a:t>Afternoon sail</a:t>
            </a:r>
          </a:p>
          <a:p>
            <a:r>
              <a:rPr lang="en-US" sz="3200" dirty="0"/>
              <a:t>Debrief </a:t>
            </a:r>
          </a:p>
          <a:p>
            <a:r>
              <a:rPr lang="en-US" sz="3200" dirty="0"/>
              <a:t>Ice cream</a:t>
            </a:r>
          </a:p>
          <a:p>
            <a:endParaRPr lang="en-US" sz="3200" dirty="0"/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0914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73" y="2117619"/>
            <a:ext cx="8534400" cy="1507067"/>
          </a:xfrm>
        </p:spPr>
        <p:txBody>
          <a:bodyPr>
            <a:normAutofit/>
          </a:bodyPr>
          <a:lstStyle/>
          <a:p>
            <a:br>
              <a:rPr lang="en-US" cap="none" dirty="0"/>
            </a:b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51179" y="86916"/>
            <a:ext cx="6022803" cy="77559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Thank you!</a:t>
            </a:r>
          </a:p>
          <a:p>
            <a:r>
              <a:rPr lang="en-US" sz="3200" dirty="0"/>
              <a:t>Commodore - Jeff </a:t>
            </a:r>
            <a:r>
              <a:rPr lang="en-US" sz="3200" dirty="0" err="1"/>
              <a:t>Krosche</a:t>
            </a:r>
            <a:endParaRPr lang="en-US" sz="3200" dirty="0"/>
          </a:p>
          <a:p>
            <a:r>
              <a:rPr lang="en-US" sz="3200" b="1" dirty="0"/>
              <a:t>JS Committee</a:t>
            </a:r>
          </a:p>
          <a:p>
            <a:r>
              <a:rPr lang="en-US" sz="3200" dirty="0"/>
              <a:t>Co-Chair - Michael Cassidy</a:t>
            </a:r>
            <a:br>
              <a:rPr lang="en-US" sz="3200" dirty="0"/>
            </a:br>
            <a:r>
              <a:rPr lang="en-US" sz="3200" dirty="0"/>
              <a:t>Co-Chair - Iris Vogel</a:t>
            </a:r>
          </a:p>
          <a:p>
            <a:r>
              <a:rPr lang="en-US" sz="3100" dirty="0"/>
              <a:t>Bill </a:t>
            </a:r>
            <a:r>
              <a:rPr lang="en-US" sz="3100" dirty="0" err="1"/>
              <a:t>Heintz</a:t>
            </a:r>
            <a:endParaRPr lang="en-US" sz="3100" dirty="0"/>
          </a:p>
          <a:p>
            <a:r>
              <a:rPr lang="en-US" sz="3100" dirty="0"/>
              <a:t>Jacki and Bill Morris</a:t>
            </a:r>
          </a:p>
          <a:p>
            <a:r>
              <a:rPr lang="en-US" sz="3100" dirty="0"/>
              <a:t>Bengt Johansson</a:t>
            </a:r>
          </a:p>
          <a:p>
            <a:r>
              <a:rPr lang="en-US" sz="3100" dirty="0"/>
              <a:t>PC Larry Rouen</a:t>
            </a:r>
          </a:p>
          <a:p>
            <a:r>
              <a:rPr lang="en-US" sz="3100" dirty="0"/>
              <a:t>Kathryn </a:t>
            </a:r>
            <a:r>
              <a:rPr lang="en-US" sz="3100" dirty="0" err="1"/>
              <a:t>Ahitow</a:t>
            </a:r>
            <a:endParaRPr lang="en-US" sz="3100" dirty="0"/>
          </a:p>
          <a:p>
            <a:r>
              <a:rPr lang="en-US" sz="3100" dirty="0"/>
              <a:t>Serge </a:t>
            </a:r>
            <a:r>
              <a:rPr lang="en-US" sz="3100" dirty="0" err="1"/>
              <a:t>Leonidov</a:t>
            </a:r>
            <a:endParaRPr lang="en-US" sz="3100" dirty="0"/>
          </a:p>
          <a:p>
            <a:r>
              <a:rPr lang="en-US" sz="3100" dirty="0"/>
              <a:t>Maureen and Dave Coughlin</a:t>
            </a:r>
          </a:p>
          <a:p>
            <a:r>
              <a:rPr lang="en-US" sz="3100" dirty="0" err="1"/>
              <a:t>Ean</a:t>
            </a:r>
            <a:r>
              <a:rPr lang="en-US" sz="3100" dirty="0"/>
              <a:t> Pratt</a:t>
            </a:r>
          </a:p>
          <a:p>
            <a:r>
              <a:rPr lang="en-US" sz="3100" dirty="0" err="1"/>
              <a:t>Berkai</a:t>
            </a:r>
            <a:r>
              <a:rPr lang="en-US" sz="3100" dirty="0"/>
              <a:t> Baikal</a:t>
            </a:r>
          </a:p>
          <a:p>
            <a:endParaRPr lang="en-US" sz="3100" dirty="0"/>
          </a:p>
          <a:p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365389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120" y="5577625"/>
            <a:ext cx="8379849" cy="908519"/>
          </a:xfrm>
        </p:spPr>
        <p:txBody>
          <a:bodyPr>
            <a:normAutofit/>
          </a:bodyPr>
          <a:lstStyle/>
          <a:p>
            <a:r>
              <a:rPr lang="en-US" cap="none" dirty="0"/>
              <a:t>Looking forward to a great summer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16" y="432592"/>
            <a:ext cx="1890363" cy="212140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783" y="3009162"/>
            <a:ext cx="2121408" cy="21214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998" t="-656" r="9998" b="656"/>
          <a:stretch/>
        </p:blipFill>
        <p:spPr>
          <a:xfrm>
            <a:off x="4516542" y="408857"/>
            <a:ext cx="2121408" cy="2121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3" t="9692" r="1518" b="20072"/>
          <a:stretch/>
        </p:blipFill>
        <p:spPr>
          <a:xfrm>
            <a:off x="342318" y="432592"/>
            <a:ext cx="1958553" cy="211670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96" y="407053"/>
            <a:ext cx="1956816" cy="212321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6" t="18325" r="26369" b="7674"/>
          <a:stretch/>
        </p:blipFill>
        <p:spPr>
          <a:xfrm>
            <a:off x="2649750" y="3026656"/>
            <a:ext cx="2399843" cy="21214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29"/>
          <a:stretch/>
        </p:blipFill>
        <p:spPr>
          <a:xfrm>
            <a:off x="8891124" y="435640"/>
            <a:ext cx="2271252" cy="2121408"/>
          </a:xfrm>
          <a:prstGeom prst="rect">
            <a:avLst/>
          </a:prstGeom>
        </p:spPr>
      </p:pic>
      <p:pic>
        <p:nvPicPr>
          <p:cNvPr id="13" name="Picture 12" descr="A person smiling next to a donkey&#10;&#10;Description automatically generated with low confidence">
            <a:extLst>
              <a:ext uri="{FF2B5EF4-FFF2-40B4-BE49-F238E27FC236}">
                <a16:creationId xmlns:a16="http://schemas.microsoft.com/office/drawing/2014/main" id="{798B36E4-D535-9E4B-B149-4E2DFB3D76C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43588" y="3026656"/>
            <a:ext cx="1615115" cy="2121408"/>
          </a:xfrm>
          <a:prstGeom prst="rect">
            <a:avLst/>
          </a:prstGeom>
        </p:spPr>
      </p:pic>
      <p:pic>
        <p:nvPicPr>
          <p:cNvPr id="15" name="Picture 14" descr="A person in a suit holding a stethoscope&#10;&#10;Description automatically generated with medium confidence">
            <a:extLst>
              <a:ext uri="{FF2B5EF4-FFF2-40B4-BE49-F238E27FC236}">
                <a16:creationId xmlns:a16="http://schemas.microsoft.com/office/drawing/2014/main" id="{262A44C4-E39C-2B4C-BD06-5D7F9F5AB10E}"/>
              </a:ext>
            </a:extLst>
          </p:cNvPr>
          <p:cNvPicPr>
            <a:picLocks/>
          </p:cNvPicPr>
          <p:nvPr/>
        </p:nvPicPr>
        <p:blipFill rotWithShape="1">
          <a:blip r:embed="rId10"/>
          <a:srcRect r="24290" b="-42"/>
          <a:stretch/>
        </p:blipFill>
        <p:spPr>
          <a:xfrm>
            <a:off x="9205560" y="3045738"/>
            <a:ext cx="1956816" cy="2121408"/>
          </a:xfrm>
          <a:prstGeom prst="rect">
            <a:avLst/>
          </a:prstGeom>
        </p:spPr>
      </p:pic>
      <p:pic>
        <p:nvPicPr>
          <p:cNvPr id="17" name="Picture 16" descr="A person wearing a suit and tie&#10;&#10;Description automatically generated with medium confidence">
            <a:extLst>
              <a:ext uri="{FF2B5EF4-FFF2-40B4-BE49-F238E27FC236}">
                <a16:creationId xmlns:a16="http://schemas.microsoft.com/office/drawing/2014/main" id="{7AF1CC4F-A6F6-5047-9FC1-5D5B1D68DF0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47164" y="3039400"/>
            <a:ext cx="1993805" cy="212140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7894664-8E37-684C-903F-D55B1477587A}"/>
              </a:ext>
            </a:extLst>
          </p:cNvPr>
          <p:cNvSpPr txBox="1"/>
          <p:nvPr/>
        </p:nvSpPr>
        <p:spPr>
          <a:xfrm>
            <a:off x="342318" y="2547497"/>
            <a:ext cx="19585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Javier </a:t>
            </a:r>
            <a:r>
              <a:rPr lang="en-US" sz="1200" b="1" dirty="0" err="1"/>
              <a:t>Amezcua</a:t>
            </a:r>
            <a:endParaRPr lang="en-US" sz="1200" b="1" dirty="0"/>
          </a:p>
          <a:p>
            <a:pPr algn="ctr"/>
            <a:r>
              <a:rPr lang="en-US" sz="1200" dirty="0"/>
              <a:t>Sailing Director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61D029D-3BD5-7D48-AD3A-44A244ECC71D}"/>
              </a:ext>
            </a:extLst>
          </p:cNvPr>
          <p:cNvSpPr txBox="1"/>
          <p:nvPr/>
        </p:nvSpPr>
        <p:spPr>
          <a:xfrm>
            <a:off x="2479066" y="2564991"/>
            <a:ext cx="195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Brendan Boyle</a:t>
            </a:r>
          </a:p>
          <a:p>
            <a:pPr algn="ctr"/>
            <a:r>
              <a:rPr lang="en-US" sz="1200" dirty="0"/>
              <a:t>Race Coach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94BFF5-AAB8-944F-B7E3-290E59C2672B}"/>
              </a:ext>
            </a:extLst>
          </p:cNvPr>
          <p:cNvSpPr txBox="1"/>
          <p:nvPr/>
        </p:nvSpPr>
        <p:spPr>
          <a:xfrm>
            <a:off x="4707387" y="2554000"/>
            <a:ext cx="1911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Christina </a:t>
            </a:r>
            <a:r>
              <a:rPr lang="en-US" sz="1200" b="1" dirty="0" err="1"/>
              <a:t>Livaccari</a:t>
            </a:r>
            <a:br>
              <a:rPr lang="en-US" sz="1200" dirty="0"/>
            </a:br>
            <a:r>
              <a:rPr lang="en-US" sz="1200" dirty="0"/>
              <a:t>Head Instructor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489F711-6F75-AC4F-8CF6-2E6D75C0EF9E}"/>
              </a:ext>
            </a:extLst>
          </p:cNvPr>
          <p:cNvSpPr txBox="1"/>
          <p:nvPr/>
        </p:nvSpPr>
        <p:spPr>
          <a:xfrm>
            <a:off x="6843493" y="2554000"/>
            <a:ext cx="1872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Anna </a:t>
            </a:r>
            <a:r>
              <a:rPr lang="en-US" sz="1200" b="1" dirty="0" err="1"/>
              <a:t>Castellitto</a:t>
            </a:r>
            <a:endParaRPr lang="en-US" sz="1200" b="1" dirty="0"/>
          </a:p>
          <a:p>
            <a:pPr algn="ctr"/>
            <a:r>
              <a:rPr lang="en-US" sz="1200" dirty="0"/>
              <a:t>Sailing Instructor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D941B2F-10A5-E04A-A3DC-20AD2E9A72B8}"/>
              </a:ext>
            </a:extLst>
          </p:cNvPr>
          <p:cNvSpPr txBox="1"/>
          <p:nvPr/>
        </p:nvSpPr>
        <p:spPr>
          <a:xfrm>
            <a:off x="8891124" y="2564991"/>
            <a:ext cx="22712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I</a:t>
            </a:r>
            <a:r>
              <a:rPr lang="en-US" sz="1200" b="1" dirty="0"/>
              <a:t>ain Macintyre</a:t>
            </a:r>
            <a:br>
              <a:rPr lang="en-US" sz="1200" dirty="0"/>
            </a:br>
            <a:r>
              <a:rPr lang="en-US" sz="1200" dirty="0"/>
              <a:t>Sailing Coach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1FA76B3-89F3-364C-8DE4-FC449DA58921}"/>
              </a:ext>
            </a:extLst>
          </p:cNvPr>
          <p:cNvSpPr txBox="1"/>
          <p:nvPr/>
        </p:nvSpPr>
        <p:spPr>
          <a:xfrm>
            <a:off x="342318" y="5160808"/>
            <a:ext cx="20688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Connor Robinson</a:t>
            </a:r>
          </a:p>
          <a:p>
            <a:pPr algn="ctr"/>
            <a:r>
              <a:rPr lang="en-US" sz="1200" dirty="0"/>
              <a:t>Sailing Coach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89405A4-2DB0-434E-8C63-0F40A7C6017E}"/>
              </a:ext>
            </a:extLst>
          </p:cNvPr>
          <p:cNvSpPr txBox="1"/>
          <p:nvPr/>
        </p:nvSpPr>
        <p:spPr>
          <a:xfrm>
            <a:off x="2649750" y="5160808"/>
            <a:ext cx="2399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Katrina Ronan</a:t>
            </a:r>
          </a:p>
          <a:p>
            <a:pPr algn="ctr"/>
            <a:r>
              <a:rPr lang="en-US" sz="1200" dirty="0"/>
              <a:t>Sailing Instructor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AE1D39-64DD-DF48-AAB0-B9D6853428AB}"/>
              </a:ext>
            </a:extLst>
          </p:cNvPr>
          <p:cNvSpPr txBox="1"/>
          <p:nvPr/>
        </p:nvSpPr>
        <p:spPr>
          <a:xfrm>
            <a:off x="5243588" y="5169408"/>
            <a:ext cx="1675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Alejandro </a:t>
            </a:r>
            <a:r>
              <a:rPr lang="en-US" sz="1200" b="1" dirty="0" err="1"/>
              <a:t>Amezcua</a:t>
            </a:r>
            <a:endParaRPr lang="en-US" sz="1200" b="1" dirty="0"/>
          </a:p>
          <a:p>
            <a:pPr algn="ctr"/>
            <a:r>
              <a:rPr lang="en-US" sz="1200" dirty="0"/>
              <a:t>Sailing Instructor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39B5739-3740-AC43-A12A-1A2CBB08854D}"/>
              </a:ext>
            </a:extLst>
          </p:cNvPr>
          <p:cNvSpPr txBox="1"/>
          <p:nvPr/>
        </p:nvSpPr>
        <p:spPr>
          <a:xfrm>
            <a:off x="7047164" y="5169408"/>
            <a:ext cx="1993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Andrew Cipriani</a:t>
            </a:r>
          </a:p>
          <a:p>
            <a:pPr algn="ctr"/>
            <a:r>
              <a:rPr lang="en-US" sz="1200" dirty="0"/>
              <a:t>Sailing Instructor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F42298-5510-C54A-9B98-0E82CF91946F}"/>
              </a:ext>
            </a:extLst>
          </p:cNvPr>
          <p:cNvSpPr txBox="1"/>
          <p:nvPr/>
        </p:nvSpPr>
        <p:spPr>
          <a:xfrm>
            <a:off x="9205560" y="5169408"/>
            <a:ext cx="1956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Moi Reyes</a:t>
            </a:r>
            <a:br>
              <a:rPr lang="en-US" sz="1200" dirty="0"/>
            </a:br>
            <a:r>
              <a:rPr lang="en-US" sz="1200" dirty="0"/>
              <a:t>Admin</a:t>
            </a:r>
          </a:p>
        </p:txBody>
      </p:sp>
    </p:spTree>
    <p:extLst>
      <p:ext uri="{BB962C8B-B14F-4D97-AF65-F5344CB8AC3E}">
        <p14:creationId xmlns:p14="http://schemas.microsoft.com/office/powerpoint/2010/main" val="845528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6" y="3882025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HYC will follow all CDC and NYS Health Guidelines.  There may be changes and updates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No face coverings required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No indoor activities</a:t>
            </a: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41102"/>
            <a:ext cx="8534400" cy="127178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 Safety</a:t>
            </a:r>
          </a:p>
        </p:txBody>
      </p:sp>
    </p:spTree>
    <p:extLst>
      <p:ext uri="{BB962C8B-B14F-4D97-AF65-F5344CB8AC3E}">
        <p14:creationId xmlns:p14="http://schemas.microsoft.com/office/powerpoint/2010/main" val="1712560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6738" y="2965758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Limit on launches:  6 sailors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Small groups stay together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All sailors arrival and pickup times: </a:t>
            </a:r>
            <a:br>
              <a:rPr lang="en-US" cap="none" dirty="0"/>
            </a:br>
            <a:r>
              <a:rPr lang="en-US" cap="none" dirty="0"/>
              <a:t>9 am - 4 pm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Each sailor has their own boat</a:t>
            </a: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453780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982" y="2594697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r>
              <a:rPr lang="en-US" cap="none" dirty="0" err="1"/>
              <a:t>Feva</a:t>
            </a:r>
            <a:r>
              <a:rPr lang="en-US" cap="none" dirty="0"/>
              <a:t> sailors team up and stay together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Lunch: No restrictions, pre-packaged, regular or vegetarian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Small groups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Pool:  no restrictions</a:t>
            </a: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61522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992" y="1942914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All staff and sailors get a temperature check upon arrival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Anyone with a temperature higher than 100 F will be sent home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Health self assessment: do not send sailors if they don’t feel well</a:t>
            </a: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271403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731" y="2658532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The HYC safety plan is available on our website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In case of inclement weather, the program may be cancelled for the day</a:t>
            </a:r>
            <a:br>
              <a:rPr lang="en-US" cap="none" dirty="0"/>
            </a:br>
            <a:br>
              <a:rPr lang="en-US" cap="none" dirty="0"/>
            </a:br>
            <a:r>
              <a:rPr lang="en-US" cap="none" dirty="0"/>
              <a:t>We have a zero tolerance policy for bullying.</a:t>
            </a:r>
            <a:br>
              <a:rPr lang="en-US" cap="none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35461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126" y="2599818"/>
            <a:ext cx="8534400" cy="1507067"/>
          </a:xfrm>
        </p:spPr>
        <p:txBody>
          <a:bodyPr>
            <a:normAutofit fontScale="90000"/>
          </a:bodyPr>
          <a:lstStyle/>
          <a:p>
            <a:r>
              <a:rPr lang="en-US" cap="none" dirty="0"/>
              <a:t>Life Jacket</a:t>
            </a:r>
            <a:br>
              <a:rPr lang="en-US" cap="none" dirty="0"/>
            </a:br>
            <a:r>
              <a:rPr lang="en-US" cap="none" dirty="0"/>
              <a:t> </a:t>
            </a: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441102"/>
            <a:ext cx="8534400" cy="1271789"/>
          </a:xfrm>
        </p:spPr>
        <p:txBody>
          <a:bodyPr>
            <a:normAutofit/>
          </a:bodyPr>
          <a:lstStyle/>
          <a:p>
            <a:r>
              <a:rPr lang="en-US" sz="6600" dirty="0">
                <a:solidFill>
                  <a:schemeClr val="tx1"/>
                </a:solidFill>
              </a:rPr>
              <a:t> </a:t>
            </a:r>
            <a:r>
              <a:rPr lang="en-US" sz="5400" dirty="0">
                <a:solidFill>
                  <a:schemeClr val="tx1"/>
                </a:solidFill>
              </a:rPr>
              <a:t>What to bring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212" y="2683449"/>
            <a:ext cx="1866900" cy="1866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4212" y="4800629"/>
            <a:ext cx="77256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Coast Guard approved type III</a:t>
            </a:r>
          </a:p>
          <a:p>
            <a:r>
              <a:rPr lang="en-US" sz="3200" dirty="0"/>
              <a:t>Available at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www</a:t>
            </a:r>
            <a:r>
              <a:rPr lang="en-US" sz="3200" dirty="0"/>
              <a:t>.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landfallnavigation.com</a:t>
            </a:r>
          </a:p>
        </p:txBody>
      </p:sp>
    </p:spTree>
    <p:extLst>
      <p:ext uri="{BB962C8B-B14F-4D97-AF65-F5344CB8AC3E}">
        <p14:creationId xmlns:p14="http://schemas.microsoft.com/office/powerpoint/2010/main" val="3029572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733" y="3521417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r>
              <a:rPr lang="en-US" cap="none" dirty="0"/>
              <a:t>Water bottle</a:t>
            </a:r>
            <a:br>
              <a:rPr lang="en-US" cap="none" dirty="0"/>
            </a:br>
            <a:r>
              <a:rPr lang="en-US" cap="none" dirty="0"/>
              <a:t>Lotion applied at home</a:t>
            </a:r>
            <a:br>
              <a:rPr lang="en-US" cap="none" dirty="0"/>
            </a:br>
            <a:r>
              <a:rPr lang="en-US" cap="none" dirty="0"/>
              <a:t>Extra lotion for after lunch (no aerosol)</a:t>
            </a:r>
            <a:br>
              <a:rPr lang="en-US" cap="none" dirty="0"/>
            </a:br>
            <a:r>
              <a:rPr lang="en-US" cap="none" dirty="0"/>
              <a:t>Towel and bathing suit</a:t>
            </a:r>
            <a:br>
              <a:rPr lang="en-US" cap="none" dirty="0"/>
            </a:br>
            <a:r>
              <a:rPr lang="en-US" cap="none" dirty="0"/>
              <a:t>Ice cream money</a:t>
            </a:r>
            <a:br>
              <a:rPr lang="en-US" cap="none" dirty="0"/>
            </a:br>
            <a:r>
              <a:rPr lang="en-US" cap="none" dirty="0"/>
              <a:t>Hat</a:t>
            </a:r>
            <a:br>
              <a:rPr lang="en-US" cap="none" dirty="0"/>
            </a:br>
            <a:r>
              <a:rPr lang="en-US" cap="none" dirty="0"/>
              <a:t>Sunglasses</a:t>
            </a:r>
            <a:br>
              <a:rPr lang="en-US" cap="none" dirty="0"/>
            </a:br>
            <a:r>
              <a:rPr lang="en-US" cap="none" dirty="0"/>
              <a:t>Closed toe shoes (water shoes, crocks, sneakers)</a:t>
            </a: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85208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973" y="2117619"/>
            <a:ext cx="8534400" cy="1507067"/>
          </a:xfrm>
        </p:spPr>
        <p:txBody>
          <a:bodyPr>
            <a:normAutofit fontScale="90000"/>
          </a:bodyPr>
          <a:lstStyle/>
          <a:p>
            <a:br>
              <a:rPr lang="en-US" cap="none" dirty="0"/>
            </a:br>
            <a:br>
              <a:rPr lang="en-US" cap="none" dirty="0"/>
            </a:b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551179" y="1224029"/>
            <a:ext cx="10275570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No cell phones are allowed on the water.</a:t>
            </a:r>
          </a:p>
          <a:p>
            <a:r>
              <a:rPr lang="en-US" sz="3200" dirty="0"/>
              <a:t>If parents need to get in touch with their children, </a:t>
            </a:r>
          </a:p>
          <a:p>
            <a:r>
              <a:rPr lang="en-US" sz="3200" dirty="0"/>
              <a:t>call the office at </a:t>
            </a:r>
            <a:r>
              <a:rPr lang="en-US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(914)636-3048</a:t>
            </a:r>
          </a:p>
          <a:p>
            <a:endParaRPr lang="en-US" sz="3200" dirty="0"/>
          </a:p>
          <a:p>
            <a:r>
              <a:rPr lang="en-US" sz="3200" dirty="0"/>
              <a:t>Final payments are due before a child can attend </a:t>
            </a:r>
          </a:p>
          <a:p>
            <a:r>
              <a:rPr lang="en-US" sz="3200" dirty="0"/>
              <a:t>The program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86626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338</TotalTime>
  <Words>453</Words>
  <Application>Microsoft Macintosh PowerPoint</Application>
  <PresentationFormat>Widescreen</PresentationFormat>
  <Paragraphs>77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Century Gothic</vt:lpstr>
      <vt:lpstr>Wingdings 3</vt:lpstr>
      <vt:lpstr>Slice</vt:lpstr>
      <vt:lpstr>HYC Junior Sailing 2021</vt:lpstr>
      <vt:lpstr>HYC will follow all CDC and NYS Health Guidelines.  There may be changes and updates  No face coverings required  No indoor activities  </vt:lpstr>
      <vt:lpstr>  Limit on launches:  6 sailors  Small groups stay together  All sailors arrival and pickup times:  9 am - 4 pm  Each sailor has their own boat    </vt:lpstr>
      <vt:lpstr> Feva sailors team up and stay together  Lunch: No restrictions, pre-packaged, regular or vegetarian  Small groups  Pool:  no restrictions    </vt:lpstr>
      <vt:lpstr>   All staff and sailors get a temperature check upon arrival  Anyone with a temperature higher than 100 F will be sent home  Health self assessment: do not send sailors if they don’t feel well  </vt:lpstr>
      <vt:lpstr>The HYC safety plan is available on our website  In case of inclement weather, the program may be cancelled for the day  We have a zero tolerance policy for bullying. </vt:lpstr>
      <vt:lpstr>Life Jacket      </vt:lpstr>
      <vt:lpstr> Water bottle Lotion applied at home Extra lotion for after lunch (no aerosol) Towel and bathing suit Ice cream money Hat Sunglasses Closed toe shoes (water shoes, crocks, sneakers)    </vt:lpstr>
      <vt:lpstr>  </vt:lpstr>
      <vt:lpstr>  </vt:lpstr>
      <vt:lpstr> </vt:lpstr>
      <vt:lpstr> </vt:lpstr>
      <vt:lpstr>Looking forward to a great summer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HYC Junior Sailing 2020</dc:title>
  <dc:creator>Iris Vogel</dc:creator>
  <cp:lastModifiedBy>Bill Heintz</cp:lastModifiedBy>
  <cp:revision>34</cp:revision>
  <dcterms:created xsi:type="dcterms:W3CDTF">2020-06-21T16:22:15Z</dcterms:created>
  <dcterms:modified xsi:type="dcterms:W3CDTF">2021-06-09T22:47:46Z</dcterms:modified>
</cp:coreProperties>
</file>